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handoutMasterIdLst>
    <p:handoutMasterId r:id="rId28"/>
  </p:handoutMasterIdLst>
  <p:sldIdLst>
    <p:sldId id="256" r:id="rId2"/>
    <p:sldId id="307" r:id="rId3"/>
    <p:sldId id="318" r:id="rId4"/>
    <p:sldId id="319" r:id="rId5"/>
    <p:sldId id="324" r:id="rId6"/>
    <p:sldId id="321" r:id="rId7"/>
    <p:sldId id="327" r:id="rId8"/>
    <p:sldId id="328" r:id="rId9"/>
    <p:sldId id="329" r:id="rId10"/>
    <p:sldId id="323" r:id="rId11"/>
    <p:sldId id="325" r:id="rId12"/>
    <p:sldId id="330" r:id="rId13"/>
    <p:sldId id="326" r:id="rId14"/>
    <p:sldId id="331" r:id="rId15"/>
    <p:sldId id="333" r:id="rId16"/>
    <p:sldId id="332" r:id="rId17"/>
    <p:sldId id="308" r:id="rId18"/>
    <p:sldId id="309" r:id="rId19"/>
    <p:sldId id="310" r:id="rId20"/>
    <p:sldId id="311" r:id="rId21"/>
    <p:sldId id="312" r:id="rId22"/>
    <p:sldId id="313" r:id="rId23"/>
    <p:sldId id="293" r:id="rId24"/>
    <p:sldId id="314" r:id="rId25"/>
    <p:sldId id="306" r:id="rId26"/>
  </p:sldIdLst>
  <p:sldSz cx="12192000" cy="6858000"/>
  <p:notesSz cx="7315200" cy="96012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1F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FCA41B-7398-400B-83DC-FDE8722EB923}" v="79" dt="2020-02-09T01:28:39.6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78" autoAdjust="0"/>
    <p:restoredTop sz="93987" autoAdjust="0"/>
  </p:normalViewPr>
  <p:slideViewPr>
    <p:cSldViewPr snapToGrid="0">
      <p:cViewPr varScale="1">
        <p:scale>
          <a:sx n="104" d="100"/>
          <a:sy n="104" d="100"/>
        </p:scale>
        <p:origin x="1098" y="102"/>
      </p:cViewPr>
      <p:guideLst/>
    </p:cSldViewPr>
  </p:slideViewPr>
  <p:outlineViewPr>
    <p:cViewPr>
      <p:scale>
        <a:sx n="33" d="100"/>
        <a:sy n="33" d="100"/>
      </p:scale>
      <p:origin x="0" y="-886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pe Augusto Pereira de Figueiredo" userId="e1771b70d906f94b" providerId="Windows Live" clId="Web-{B3FCA41B-7398-400B-83DC-FDE8722EB923}"/>
    <pc:docChg chg="modSld">
      <pc:chgData name="Felipe Augusto Pereira de Figueiredo" userId="e1771b70d906f94b" providerId="Windows Live" clId="Web-{B3FCA41B-7398-400B-83DC-FDE8722EB923}" dt="2020-02-09T01:40:38.055" v="257"/>
      <pc:docMkLst>
        <pc:docMk/>
      </pc:docMkLst>
      <pc:sldChg chg="modSp modNotes">
        <pc:chgData name="Felipe Augusto Pereira de Figueiredo" userId="e1771b70d906f94b" providerId="Windows Live" clId="Web-{B3FCA41B-7398-400B-83DC-FDE8722EB923}" dt="2020-02-09T01:26:20.191" v="45"/>
        <pc:sldMkLst>
          <pc:docMk/>
          <pc:sldMk cId="636059476" sldId="259"/>
        </pc:sldMkLst>
        <pc:spChg chg="mod">
          <ac:chgData name="Felipe Augusto Pereira de Figueiredo" userId="e1771b70d906f94b" providerId="Windows Live" clId="Web-{B3FCA41B-7398-400B-83DC-FDE8722EB923}" dt="2020-02-09T01:22:23.081" v="18" actId="1076"/>
          <ac:spMkLst>
            <pc:docMk/>
            <pc:sldMk cId="636059476" sldId="259"/>
            <ac:spMk id="3" creationId="{979D29AC-E01B-406F-AC75-55866B75A7CC}"/>
          </ac:spMkLst>
        </pc:spChg>
      </pc:sldChg>
      <pc:sldChg chg="modNotes">
        <pc:chgData name="Felipe Augusto Pereira de Figueiredo" userId="e1771b70d906f94b" providerId="Windows Live" clId="Web-{B3FCA41B-7398-400B-83DC-FDE8722EB923}" dt="2020-02-09T01:21:46.721" v="16"/>
        <pc:sldMkLst>
          <pc:docMk/>
          <pc:sldMk cId="248504461" sldId="267"/>
        </pc:sldMkLst>
      </pc:sldChg>
      <pc:sldChg chg="modSp modNotes">
        <pc:chgData name="Felipe Augusto Pereira de Figueiredo" userId="e1771b70d906f94b" providerId="Windows Live" clId="Web-{B3FCA41B-7398-400B-83DC-FDE8722EB923}" dt="2020-02-09T01:40:38.055" v="257"/>
        <pc:sldMkLst>
          <pc:docMk/>
          <pc:sldMk cId="2076219387" sldId="277"/>
        </pc:sldMkLst>
        <pc:spChg chg="mod">
          <ac:chgData name="Felipe Augusto Pereira de Figueiredo" userId="e1771b70d906f94b" providerId="Windows Live" clId="Web-{B3FCA41B-7398-400B-83DC-FDE8722EB923}" dt="2020-02-09T01:28:39.664" v="120" actId="14100"/>
          <ac:spMkLst>
            <pc:docMk/>
            <pc:sldMk cId="2076219387" sldId="277"/>
            <ac:spMk id="3" creationId="{5E0262E2-3A0F-4805-BCCB-6745237D1574}"/>
          </ac:spMkLst>
        </pc:spChg>
      </pc:sldChg>
    </pc:docChg>
  </pc:docChgLst>
  <pc:docChgLst>
    <pc:chgData name="Felipe Augusto Pereira de Figueiredo" userId="e1771b70d906f94b" providerId="Windows Live" clId="Web-{1FA475AF-6444-47C2-89B1-9776BABC0E66}"/>
    <pc:docChg chg="modSld">
      <pc:chgData name="Felipe Augusto Pereira de Figueiredo" userId="e1771b70d906f94b" providerId="Windows Live" clId="Web-{1FA475AF-6444-47C2-89B1-9776BABC0E66}" dt="2020-02-09T18:53:52.767" v="85"/>
      <pc:docMkLst>
        <pc:docMk/>
      </pc:docMkLst>
      <pc:sldChg chg="modNotes">
        <pc:chgData name="Felipe Augusto Pereira de Figueiredo" userId="e1771b70d906f94b" providerId="Windows Live" clId="Web-{1FA475AF-6444-47C2-89B1-9776BABC0E66}" dt="2020-02-09T18:53:52.767" v="85"/>
        <pc:sldMkLst>
          <pc:docMk/>
          <pc:sldMk cId="248504461" sldId="26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69922" cy="480722"/>
          </a:xfrm>
          <a:prstGeom prst="rect">
            <a:avLst/>
          </a:prstGeom>
        </p:spPr>
        <p:txBody>
          <a:bodyPr vert="horz" lIns="168634" tIns="84317" rIns="168634" bIns="84317" rtlCol="0"/>
          <a:lstStyle>
            <a:lvl1pPr algn="l">
              <a:defRPr sz="2200"/>
            </a:lvl1pPr>
          </a:lstStyle>
          <a:p>
            <a:endParaRPr lang="nl-BE"/>
          </a:p>
        </p:txBody>
      </p:sp>
      <p:sp>
        <p:nvSpPr>
          <p:cNvPr id="3" name="Date Placeholder 2"/>
          <p:cNvSpPr>
            <a:spLocks noGrp="1"/>
          </p:cNvSpPr>
          <p:nvPr>
            <p:ph type="dt" sz="quarter" idx="1"/>
          </p:nvPr>
        </p:nvSpPr>
        <p:spPr>
          <a:xfrm>
            <a:off x="4143589" y="0"/>
            <a:ext cx="3169922" cy="480722"/>
          </a:xfrm>
          <a:prstGeom prst="rect">
            <a:avLst/>
          </a:prstGeom>
        </p:spPr>
        <p:txBody>
          <a:bodyPr vert="horz" lIns="168634" tIns="84317" rIns="168634" bIns="84317" rtlCol="0"/>
          <a:lstStyle>
            <a:lvl1pPr algn="r">
              <a:defRPr sz="2200"/>
            </a:lvl1pPr>
          </a:lstStyle>
          <a:p>
            <a:fld id="{144F1436-6906-4D93-B7A2-786C327BFA14}" type="datetimeFigureOut">
              <a:rPr lang="nl-BE" smtClean="0"/>
              <a:t>21/02/2024</a:t>
            </a:fld>
            <a:endParaRPr lang="nl-BE"/>
          </a:p>
        </p:txBody>
      </p:sp>
      <p:sp>
        <p:nvSpPr>
          <p:cNvPr id="4" name="Footer Placeholder 3"/>
          <p:cNvSpPr>
            <a:spLocks noGrp="1"/>
          </p:cNvSpPr>
          <p:nvPr>
            <p:ph type="ftr" sz="quarter" idx="2"/>
          </p:nvPr>
        </p:nvSpPr>
        <p:spPr>
          <a:xfrm>
            <a:off x="1" y="9120488"/>
            <a:ext cx="3169922" cy="480718"/>
          </a:xfrm>
          <a:prstGeom prst="rect">
            <a:avLst/>
          </a:prstGeom>
        </p:spPr>
        <p:txBody>
          <a:bodyPr vert="horz" lIns="168634" tIns="84317" rIns="168634" bIns="84317" rtlCol="0" anchor="b"/>
          <a:lstStyle>
            <a:lvl1pPr algn="l">
              <a:defRPr sz="2200"/>
            </a:lvl1pPr>
          </a:lstStyle>
          <a:p>
            <a:endParaRPr lang="nl-BE"/>
          </a:p>
        </p:txBody>
      </p:sp>
      <p:sp>
        <p:nvSpPr>
          <p:cNvPr id="5" name="Slide Number Placeholder 4"/>
          <p:cNvSpPr>
            <a:spLocks noGrp="1"/>
          </p:cNvSpPr>
          <p:nvPr>
            <p:ph type="sldNum" sz="quarter" idx="3"/>
          </p:nvPr>
        </p:nvSpPr>
        <p:spPr>
          <a:xfrm>
            <a:off x="4143589" y="9120488"/>
            <a:ext cx="3169922" cy="480718"/>
          </a:xfrm>
          <a:prstGeom prst="rect">
            <a:avLst/>
          </a:prstGeom>
        </p:spPr>
        <p:txBody>
          <a:bodyPr vert="horz" lIns="168634" tIns="84317" rIns="168634" bIns="84317" rtlCol="0" anchor="b"/>
          <a:lstStyle>
            <a:lvl1pPr algn="r">
              <a:defRPr sz="2200"/>
            </a:lvl1pPr>
          </a:lstStyle>
          <a:p>
            <a:fld id="{F7E56D9B-79AD-444A-AFED-DEC23408F8B4}" type="slidenum">
              <a:rPr lang="nl-BE" smtClean="0"/>
              <a:t>‹nº›</a:t>
            </a:fld>
            <a:endParaRPr lang="nl-BE"/>
          </a:p>
        </p:txBody>
      </p:sp>
    </p:spTree>
    <p:extLst>
      <p:ext uri="{BB962C8B-B14F-4D97-AF65-F5344CB8AC3E}">
        <p14:creationId xmlns:p14="http://schemas.microsoft.com/office/powerpoint/2010/main" val="316353311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jpe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5" y="1"/>
            <a:ext cx="3169922" cy="1903121"/>
          </a:xfrm>
          <a:prstGeom prst="rect">
            <a:avLst/>
          </a:prstGeom>
        </p:spPr>
        <p:txBody>
          <a:bodyPr vert="horz" lIns="168634" tIns="84317" rIns="168634" bIns="84317" rtlCol="0"/>
          <a:lstStyle>
            <a:lvl1pPr algn="l">
              <a:defRPr sz="2200"/>
            </a:lvl1pPr>
          </a:lstStyle>
          <a:p>
            <a:endParaRPr lang="pt-BR"/>
          </a:p>
        </p:txBody>
      </p:sp>
      <p:sp>
        <p:nvSpPr>
          <p:cNvPr id="3" name="Espaço Reservado para Data 2"/>
          <p:cNvSpPr>
            <a:spLocks noGrp="1"/>
          </p:cNvSpPr>
          <p:nvPr>
            <p:ph type="dt" idx="1"/>
          </p:nvPr>
        </p:nvSpPr>
        <p:spPr>
          <a:xfrm>
            <a:off x="4143592" y="1"/>
            <a:ext cx="3169922" cy="1903121"/>
          </a:xfrm>
          <a:prstGeom prst="rect">
            <a:avLst/>
          </a:prstGeom>
        </p:spPr>
        <p:txBody>
          <a:bodyPr vert="horz" lIns="168634" tIns="84317" rIns="168634" bIns="84317" rtlCol="0"/>
          <a:lstStyle>
            <a:lvl1pPr algn="r">
              <a:defRPr sz="2200"/>
            </a:lvl1pPr>
          </a:lstStyle>
          <a:p>
            <a:fld id="{AA8CD09E-2914-4F47-B6C1-51B2C31814C9}" type="datetimeFigureOut">
              <a:rPr lang="pt-BR" smtClean="0"/>
              <a:t>21/02/2024</a:t>
            </a:fld>
            <a:endParaRPr lang="pt-BR"/>
          </a:p>
        </p:txBody>
      </p:sp>
      <p:sp>
        <p:nvSpPr>
          <p:cNvPr id="4" name="Espaço Reservado para Imagem de Slide 3"/>
          <p:cNvSpPr>
            <a:spLocks noGrp="1" noRot="1" noChangeAspect="1"/>
          </p:cNvSpPr>
          <p:nvPr>
            <p:ph type="sldImg" idx="2"/>
          </p:nvPr>
        </p:nvSpPr>
        <p:spPr>
          <a:xfrm>
            <a:off x="-7721600" y="4740275"/>
            <a:ext cx="22758400" cy="12801600"/>
          </a:xfrm>
          <a:prstGeom prst="rect">
            <a:avLst/>
          </a:prstGeom>
          <a:noFill/>
          <a:ln w="12700">
            <a:solidFill>
              <a:prstClr val="black"/>
            </a:solidFill>
          </a:ln>
        </p:spPr>
        <p:txBody>
          <a:bodyPr vert="horz" lIns="168634" tIns="84317" rIns="168634" bIns="84317" rtlCol="0" anchor="ctr"/>
          <a:lstStyle/>
          <a:p>
            <a:endParaRPr lang="pt-BR"/>
          </a:p>
        </p:txBody>
      </p:sp>
      <p:sp>
        <p:nvSpPr>
          <p:cNvPr id="5" name="Espaço Reservado para Anotações 4"/>
          <p:cNvSpPr>
            <a:spLocks noGrp="1"/>
          </p:cNvSpPr>
          <p:nvPr>
            <p:ph type="body" sz="quarter" idx="3"/>
          </p:nvPr>
        </p:nvSpPr>
        <p:spPr>
          <a:xfrm>
            <a:off x="731522" y="18254135"/>
            <a:ext cx="5852160" cy="14935200"/>
          </a:xfrm>
          <a:prstGeom prst="rect">
            <a:avLst/>
          </a:prstGeom>
        </p:spPr>
        <p:txBody>
          <a:bodyPr vert="horz" lIns="168634" tIns="84317" rIns="168634" bIns="84317"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5" y="36027558"/>
            <a:ext cx="3169922" cy="1903117"/>
          </a:xfrm>
          <a:prstGeom prst="rect">
            <a:avLst/>
          </a:prstGeom>
        </p:spPr>
        <p:txBody>
          <a:bodyPr vert="horz" lIns="168634" tIns="84317" rIns="168634" bIns="84317" rtlCol="0" anchor="b"/>
          <a:lstStyle>
            <a:lvl1pPr algn="l">
              <a:defRPr sz="2200"/>
            </a:lvl1pPr>
          </a:lstStyle>
          <a:p>
            <a:endParaRPr lang="pt-BR"/>
          </a:p>
        </p:txBody>
      </p:sp>
      <p:sp>
        <p:nvSpPr>
          <p:cNvPr id="7" name="Espaço Reservado para Número de Slide 6"/>
          <p:cNvSpPr>
            <a:spLocks noGrp="1"/>
          </p:cNvSpPr>
          <p:nvPr>
            <p:ph type="sldNum" sz="quarter" idx="5"/>
          </p:nvPr>
        </p:nvSpPr>
        <p:spPr>
          <a:xfrm>
            <a:off x="4143592" y="36027558"/>
            <a:ext cx="3169922" cy="1903117"/>
          </a:xfrm>
          <a:prstGeom prst="rect">
            <a:avLst/>
          </a:prstGeom>
        </p:spPr>
        <p:txBody>
          <a:bodyPr vert="horz" lIns="168634" tIns="84317" rIns="168634" bIns="84317" rtlCol="0" anchor="b"/>
          <a:lstStyle>
            <a:lvl1pPr algn="r">
              <a:defRPr sz="2200"/>
            </a:lvl1pPr>
          </a:lstStyle>
          <a:p>
            <a:fld id="{6FC8D850-966F-45A6-8DE7-15B891E7D40D}" type="slidenum">
              <a:rPr lang="pt-BR" smtClean="0"/>
              <a:t>‹nº›</a:t>
            </a:fld>
            <a:endParaRPr lang="pt-BR"/>
          </a:p>
        </p:txBody>
      </p:sp>
    </p:spTree>
    <p:extLst>
      <p:ext uri="{BB962C8B-B14F-4D97-AF65-F5344CB8AC3E}">
        <p14:creationId xmlns:p14="http://schemas.microsoft.com/office/powerpoint/2010/main" val="3541814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baseline="0" dirty="0"/>
          </a:p>
        </p:txBody>
      </p:sp>
      <p:sp>
        <p:nvSpPr>
          <p:cNvPr id="4" name="Espaço Reservado para Número de Slide 3"/>
          <p:cNvSpPr>
            <a:spLocks noGrp="1"/>
          </p:cNvSpPr>
          <p:nvPr>
            <p:ph type="sldNum" sz="quarter" idx="5"/>
          </p:nvPr>
        </p:nvSpPr>
        <p:spPr/>
        <p:txBody>
          <a:bodyPr/>
          <a:lstStyle/>
          <a:p>
            <a:fld id="{6FC8D850-966F-45A6-8DE7-15B891E7D40D}" type="slidenum">
              <a:rPr lang="pt-BR" smtClean="0"/>
              <a:t>1</a:t>
            </a:fld>
            <a:endParaRPr lang="pt-BR"/>
          </a:p>
        </p:txBody>
      </p:sp>
    </p:spTree>
    <p:extLst>
      <p:ext uri="{BB962C8B-B14F-4D97-AF65-F5344CB8AC3E}">
        <p14:creationId xmlns:p14="http://schemas.microsoft.com/office/powerpoint/2010/main" val="1660747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0" i="0" dirty="0">
                <a:solidFill>
                  <a:srgbClr val="000000"/>
                </a:solidFill>
                <a:effectLst/>
                <a:latin typeface="MonumentGrotesk"/>
              </a:rPr>
              <a:t>Diffusion Models are </a:t>
            </a:r>
            <a:r>
              <a:rPr lang="pt-BR" b="0" i="0" dirty="0" err="1">
                <a:solidFill>
                  <a:srgbClr val="000000"/>
                </a:solidFill>
                <a:effectLst/>
                <a:latin typeface="MonumentGrotesk"/>
              </a:rPr>
              <a:t>generative</a:t>
            </a:r>
            <a:r>
              <a:rPr lang="pt-BR" b="0" i="0" dirty="0">
                <a:solidFill>
                  <a:srgbClr val="000000"/>
                </a:solidFill>
                <a:effectLst/>
                <a:latin typeface="MonumentGrotesk"/>
              </a:rPr>
              <a:t> models</a:t>
            </a:r>
            <a:endParaRPr lang="pt-BR" dirty="0"/>
          </a:p>
        </p:txBody>
      </p:sp>
      <p:sp>
        <p:nvSpPr>
          <p:cNvPr id="4" name="Espaço Reservado para Número de Slide 3"/>
          <p:cNvSpPr>
            <a:spLocks noGrp="1"/>
          </p:cNvSpPr>
          <p:nvPr>
            <p:ph type="sldNum" sz="quarter" idx="5"/>
          </p:nvPr>
        </p:nvSpPr>
        <p:spPr/>
        <p:txBody>
          <a:bodyPr/>
          <a:lstStyle/>
          <a:p>
            <a:fld id="{6FC8D850-966F-45A6-8DE7-15B891E7D40D}" type="slidenum">
              <a:rPr lang="pt-BR" smtClean="0"/>
              <a:t>2</a:t>
            </a:fld>
            <a:endParaRPr lang="pt-BR"/>
          </a:p>
        </p:txBody>
      </p:sp>
    </p:spTree>
    <p:extLst>
      <p:ext uri="{BB962C8B-B14F-4D97-AF65-F5344CB8AC3E}">
        <p14:creationId xmlns:p14="http://schemas.microsoft.com/office/powerpoint/2010/main" val="41617275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2C8E7C-1B30-3EE2-4DC2-87A4786D4EB0}"/>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54681AC3-5E94-F15A-A62C-A1F0A21755E4}"/>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ECD990CB-2EAD-7D87-97A5-58BE5302426F}"/>
              </a:ext>
            </a:extLst>
          </p:cNvPr>
          <p:cNvSpPr>
            <a:spLocks noGrp="1"/>
          </p:cNvSpPr>
          <p:nvPr>
            <p:ph type="body" idx="1"/>
          </p:nvPr>
        </p:nvSpPr>
        <p:spPr/>
        <p:txBody>
          <a:bodyPr/>
          <a:lstStyle/>
          <a:p>
            <a:r>
              <a:rPr lang="en-US" b="0" i="0" dirty="0">
                <a:solidFill>
                  <a:srgbClr val="AAAAAA"/>
                </a:solidFill>
                <a:effectLst/>
                <a:latin typeface="Verdana" panose="020B0604030504040204" pitchFamily="34" charset="0"/>
              </a:rPr>
              <a:t>Diffusion occurs due to the random thermal motion of particles. At a microscopic level, particles are in constant motion, colliding with each other and bouncing off boundaries. These collisions cause the particles to spread out and disperse over time, leading to the net movement of particles from regions of higher concentration to regions of lower concentration. The process of diffusion continues until an equilibrium is reached, where the concentration of particles becomes uniform throughout the system.</a:t>
            </a:r>
            <a:endParaRPr lang="pt-BR" dirty="0"/>
          </a:p>
        </p:txBody>
      </p:sp>
      <p:sp>
        <p:nvSpPr>
          <p:cNvPr id="4" name="Espaço Reservado para Número de Slide 3">
            <a:extLst>
              <a:ext uri="{FF2B5EF4-FFF2-40B4-BE49-F238E27FC236}">
                <a16:creationId xmlns:a16="http://schemas.microsoft.com/office/drawing/2014/main" id="{3370AAB0-CCEE-29B0-841A-24DB321D88E0}"/>
              </a:ext>
            </a:extLst>
          </p:cNvPr>
          <p:cNvSpPr>
            <a:spLocks noGrp="1"/>
          </p:cNvSpPr>
          <p:nvPr>
            <p:ph type="sldNum" sz="quarter" idx="5"/>
          </p:nvPr>
        </p:nvSpPr>
        <p:spPr/>
        <p:txBody>
          <a:bodyPr/>
          <a:lstStyle/>
          <a:p>
            <a:fld id="{6FC8D850-966F-45A6-8DE7-15B891E7D40D}" type="slidenum">
              <a:rPr lang="pt-BR" smtClean="0"/>
              <a:t>3</a:t>
            </a:fld>
            <a:endParaRPr lang="pt-BR"/>
          </a:p>
        </p:txBody>
      </p:sp>
    </p:spTree>
    <p:extLst>
      <p:ext uri="{BB962C8B-B14F-4D97-AF65-F5344CB8AC3E}">
        <p14:creationId xmlns:p14="http://schemas.microsoft.com/office/powerpoint/2010/main" val="934341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a:p>
            <a:r>
              <a:rPr lang="pt-BR" dirty="0"/>
              <a:t>Referencias</a:t>
            </a:r>
          </a:p>
          <a:p>
            <a:r>
              <a:rPr lang="pt-BR" dirty="0"/>
              <a:t>[1] https://theaisummer.com/diffusion-models/</a:t>
            </a:r>
          </a:p>
          <a:p>
            <a:r>
              <a:rPr lang="pt-BR" dirty="0"/>
              <a:t>[2] https://lilianweng.github.io/posts/2021-07-11-diffusion-models/</a:t>
            </a:r>
          </a:p>
          <a:p>
            <a:endParaRPr lang="pt-BR" dirty="0"/>
          </a:p>
        </p:txBody>
      </p:sp>
      <p:sp>
        <p:nvSpPr>
          <p:cNvPr id="4" name="Espaço Reservado para Número de Slide 3"/>
          <p:cNvSpPr>
            <a:spLocks noGrp="1"/>
          </p:cNvSpPr>
          <p:nvPr>
            <p:ph type="sldNum" sz="quarter" idx="5"/>
          </p:nvPr>
        </p:nvSpPr>
        <p:spPr/>
        <p:txBody>
          <a:bodyPr/>
          <a:lstStyle/>
          <a:p>
            <a:fld id="{6FC8D850-966F-45A6-8DE7-15B891E7D40D}" type="slidenum">
              <a:rPr lang="pt-BR" smtClean="0"/>
              <a:t>11</a:t>
            </a:fld>
            <a:endParaRPr lang="pt-BR"/>
          </a:p>
        </p:txBody>
      </p:sp>
    </p:spTree>
    <p:extLst>
      <p:ext uri="{BB962C8B-B14F-4D97-AF65-F5344CB8AC3E}">
        <p14:creationId xmlns:p14="http://schemas.microsoft.com/office/powerpoint/2010/main" val="1797865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B9B4FF-B06E-403C-A326-BDC64D8FF94E}"/>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247BDFCE-746E-45BF-A319-4733D58D16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9EDE2778-5372-4104-B96D-968184DA8288}"/>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5" name="Espaço Reservado para Rodapé 4">
            <a:extLst>
              <a:ext uri="{FF2B5EF4-FFF2-40B4-BE49-F238E27FC236}">
                <a16:creationId xmlns:a16="http://schemas.microsoft.com/office/drawing/2014/main" id="{C1DD0F41-C861-4051-988D-3024A37A4B9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07E5967E-D980-431A-A5DB-3F0C5030A81E}"/>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6497542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36C49F-3E68-4175-81BA-3C3FEE44308A}"/>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426FA736-3DD3-4D4E-B57B-BBE1D8F7D424}"/>
              </a:ext>
            </a:extLst>
          </p:cNvPr>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9E8855C-D8FD-48F6-B14E-861E0DE4D915}"/>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5" name="Espaço Reservado para Rodapé 4">
            <a:extLst>
              <a:ext uri="{FF2B5EF4-FFF2-40B4-BE49-F238E27FC236}">
                <a16:creationId xmlns:a16="http://schemas.microsoft.com/office/drawing/2014/main" id="{97C0BB88-2F21-42A5-ACFF-83DA47F2D340}"/>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6CB462B3-1F22-4C05-B4B8-7A279FB7D5E9}"/>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553481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EAEAB728-701C-4207-A9D5-23FF45C60502}"/>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BA8C8CCF-7823-480A-9A19-0F664DD17E3B}"/>
              </a:ext>
            </a:extLst>
          </p:cNvPr>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721D5734-7B1F-425D-942F-6EB73344027C}"/>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5" name="Espaço Reservado para Rodapé 4">
            <a:extLst>
              <a:ext uri="{FF2B5EF4-FFF2-40B4-BE49-F238E27FC236}">
                <a16:creationId xmlns:a16="http://schemas.microsoft.com/office/drawing/2014/main" id="{1E1AAEAC-F08D-45FE-89EC-B1B349A868C9}"/>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AA44493-9911-47B2-87A6-C2141A972BC8}"/>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18245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BD44A5-8F21-4626-A01D-48A1C874B1D5}"/>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B79E8085-65A9-48AA-951D-71D978BFF4ED}"/>
              </a:ext>
            </a:extLst>
          </p:cNvPr>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F05BE1AF-51EA-425D-B188-DE7BD675009F}"/>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5" name="Espaço Reservado para Rodapé 4">
            <a:extLst>
              <a:ext uri="{FF2B5EF4-FFF2-40B4-BE49-F238E27FC236}">
                <a16:creationId xmlns:a16="http://schemas.microsoft.com/office/drawing/2014/main" id="{121BE632-29CF-4CB9-B365-C9EF38F89BE6}"/>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60CF3DD1-9AEC-4A57-B461-4E4DD86FAC18}"/>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687907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AB2FF0-A4D7-4E28-991D-FF26140D5988}"/>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E2AC45B0-4145-40DB-8E61-1054611706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Espaço Reservado para Data 3">
            <a:extLst>
              <a:ext uri="{FF2B5EF4-FFF2-40B4-BE49-F238E27FC236}">
                <a16:creationId xmlns:a16="http://schemas.microsoft.com/office/drawing/2014/main" id="{50F1D3FB-740A-4EBA-A309-2CE71D12ECFB}"/>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5" name="Espaço Reservado para Rodapé 4">
            <a:extLst>
              <a:ext uri="{FF2B5EF4-FFF2-40B4-BE49-F238E27FC236}">
                <a16:creationId xmlns:a16="http://schemas.microsoft.com/office/drawing/2014/main" id="{BDCAB18F-8715-4465-A940-F9C193A2ACE9}"/>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353466C6-8248-429F-8056-FF040BF509EB}"/>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465227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BB9F0-F14B-4A91-B2B7-35BC47FE4DE7}"/>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EC1FC1C4-73DA-47A6-8496-B0B457F7D39A}"/>
              </a:ext>
            </a:extLst>
          </p:cNvPr>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E92F06A8-A449-4D92-9912-76873E529B38}"/>
              </a:ext>
            </a:extLst>
          </p:cNvPr>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938070A4-BC2F-4D55-BD8D-DEAF11BB9EE9}"/>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6" name="Espaço Reservado para Rodapé 5">
            <a:extLst>
              <a:ext uri="{FF2B5EF4-FFF2-40B4-BE49-F238E27FC236}">
                <a16:creationId xmlns:a16="http://schemas.microsoft.com/office/drawing/2014/main" id="{45CC2DB8-844A-465F-BA9A-7734C80C7F43}"/>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CC606A8-097B-4040-94E0-CD8C88280D8F}"/>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898544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D66686-0143-4CB6-8C09-BA326F1E7AC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0227AB85-F59E-4BCE-B846-4FA0992C2F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Espaço Reservado para Conteúdo 3">
            <a:extLst>
              <a:ext uri="{FF2B5EF4-FFF2-40B4-BE49-F238E27FC236}">
                <a16:creationId xmlns:a16="http://schemas.microsoft.com/office/drawing/2014/main" id="{3373456C-7319-4D0A-827D-D29F6B083F5D}"/>
              </a:ext>
            </a:extLst>
          </p:cNvPr>
          <p:cNvSpPr>
            <a:spLocks noGrp="1"/>
          </p:cNvSpPr>
          <p:nvPr>
            <p:ph sz="half" idx="2"/>
          </p:nvPr>
        </p:nvSpPr>
        <p:spPr>
          <a:xfrm>
            <a:off x="839788"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4CD109D0-2E83-4262-8029-A871CEC474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Espaço Reservado para Conteúdo 5">
            <a:extLst>
              <a:ext uri="{FF2B5EF4-FFF2-40B4-BE49-F238E27FC236}">
                <a16:creationId xmlns:a16="http://schemas.microsoft.com/office/drawing/2014/main" id="{AD706E3A-CFBB-4A6C-A65F-D0360A9E74FE}"/>
              </a:ext>
            </a:extLst>
          </p:cNvPr>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4172C0E5-5AF0-4805-BB51-443733CD2BD5}"/>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8" name="Espaço Reservado para Rodapé 7">
            <a:extLst>
              <a:ext uri="{FF2B5EF4-FFF2-40B4-BE49-F238E27FC236}">
                <a16:creationId xmlns:a16="http://schemas.microsoft.com/office/drawing/2014/main" id="{0E801648-156F-497E-99CF-797DF48051E1}"/>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EEE23D32-80E7-4796-A137-66BF842E4B53}"/>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72245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CE2379-C78F-47E1-8CFC-B846E7AF148D}"/>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342600A9-7F92-4E22-9D94-E4717252A817}"/>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4" name="Espaço Reservado para Rodapé 3">
            <a:extLst>
              <a:ext uri="{FF2B5EF4-FFF2-40B4-BE49-F238E27FC236}">
                <a16:creationId xmlns:a16="http://schemas.microsoft.com/office/drawing/2014/main" id="{192E6BED-F546-40CC-A2DF-99CBA853654E}"/>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6091CC40-A8C4-4063-80EB-CC5099621678}"/>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2441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DD19515C-212C-4EAE-84A3-8FF4BC844F1B}"/>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3" name="Espaço Reservado para Rodapé 2">
            <a:extLst>
              <a:ext uri="{FF2B5EF4-FFF2-40B4-BE49-F238E27FC236}">
                <a16:creationId xmlns:a16="http://schemas.microsoft.com/office/drawing/2014/main" id="{94D3D120-B3E8-4C96-861D-7A4F12F49B3A}"/>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42E49B68-FA1B-468B-9F17-D5C09243D454}"/>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3181232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17BCBE-A897-4319-85EC-D87909C2498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4226F885-0204-4913-868B-4B8B82576F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00F9F784-A858-441B-8AB5-6970981417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a:extLst>
              <a:ext uri="{FF2B5EF4-FFF2-40B4-BE49-F238E27FC236}">
                <a16:creationId xmlns:a16="http://schemas.microsoft.com/office/drawing/2014/main" id="{A4DC363A-5000-472E-8B17-02E7DCB8840A}"/>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6" name="Espaço Reservado para Rodapé 5">
            <a:extLst>
              <a:ext uri="{FF2B5EF4-FFF2-40B4-BE49-F238E27FC236}">
                <a16:creationId xmlns:a16="http://schemas.microsoft.com/office/drawing/2014/main" id="{5548425D-2C21-4C56-BAD4-662978775C28}"/>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C63E9726-E64C-42B2-AE8A-8C235A956B48}"/>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588610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086A78-3E74-450C-96A6-CA8AC37AF772}"/>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5F5B7312-975A-4DBC-9B2F-3652ADA006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AAF805F5-1DFF-41C6-944C-7D79FE0D09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a:extLst>
              <a:ext uri="{FF2B5EF4-FFF2-40B4-BE49-F238E27FC236}">
                <a16:creationId xmlns:a16="http://schemas.microsoft.com/office/drawing/2014/main" id="{02113D81-8665-4516-BD81-C6A1F254EECD}"/>
              </a:ext>
            </a:extLst>
          </p:cNvPr>
          <p:cNvSpPr>
            <a:spLocks noGrp="1"/>
          </p:cNvSpPr>
          <p:nvPr>
            <p:ph type="dt" sz="half" idx="10"/>
          </p:nvPr>
        </p:nvSpPr>
        <p:spPr/>
        <p:txBody>
          <a:bodyPr/>
          <a:lstStyle/>
          <a:p>
            <a:fld id="{63289F7E-B80B-496E-81B4-D396C37C9454}" type="datetimeFigureOut">
              <a:rPr lang="pt-BR" smtClean="0"/>
              <a:t>21/02/2024</a:t>
            </a:fld>
            <a:endParaRPr lang="pt-BR"/>
          </a:p>
        </p:txBody>
      </p:sp>
      <p:sp>
        <p:nvSpPr>
          <p:cNvPr id="6" name="Espaço Reservado para Rodapé 5">
            <a:extLst>
              <a:ext uri="{FF2B5EF4-FFF2-40B4-BE49-F238E27FC236}">
                <a16:creationId xmlns:a16="http://schemas.microsoft.com/office/drawing/2014/main" id="{2B00C88B-FF32-40AA-A187-727D96FD7862}"/>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A04D1A2D-69F7-4B8F-A730-BC26DC340BA6}"/>
              </a:ext>
            </a:extLst>
          </p:cNvPr>
          <p:cNvSpPr>
            <a:spLocks noGrp="1"/>
          </p:cNvSpPr>
          <p:nvPr>
            <p:ph type="sldNum" sz="quarter" idx="12"/>
          </p:nvPr>
        </p:nvSpPr>
        <p:spPr/>
        <p:txBody>
          <a:bodyPr/>
          <a:lstStyle/>
          <a:p>
            <a:fld id="{1A7E88B7-70CE-4035-AE73-13FA6FB985D4}" type="slidenum">
              <a:rPr lang="pt-BR" smtClean="0"/>
              <a:t>‹nº›</a:t>
            </a:fld>
            <a:endParaRPr lang="pt-BR"/>
          </a:p>
        </p:txBody>
      </p:sp>
    </p:spTree>
    <p:extLst>
      <p:ext uri="{BB962C8B-B14F-4D97-AF65-F5344CB8AC3E}">
        <p14:creationId xmlns:p14="http://schemas.microsoft.com/office/powerpoint/2010/main" val="2034646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E69A0273-1966-4A1B-9370-4C1CE50363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3B9CF87A-0448-49A7-AB25-EBC1D56A40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2EF7B1F2-BB5A-44D0-816D-16AD2C7143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289F7E-B80B-496E-81B4-D396C37C9454}" type="datetimeFigureOut">
              <a:rPr lang="pt-BR" smtClean="0"/>
              <a:t>21/02/2024</a:t>
            </a:fld>
            <a:endParaRPr lang="pt-BR"/>
          </a:p>
        </p:txBody>
      </p:sp>
      <p:sp>
        <p:nvSpPr>
          <p:cNvPr id="5" name="Espaço Reservado para Rodapé 4">
            <a:extLst>
              <a:ext uri="{FF2B5EF4-FFF2-40B4-BE49-F238E27FC236}">
                <a16:creationId xmlns:a16="http://schemas.microsoft.com/office/drawing/2014/main" id="{C703F94C-2CC8-4DAA-BC35-14FC3E841D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64051336-7048-457A-8B61-D94291D716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7E88B7-70CE-4035-AE73-13FA6FB985D4}" type="slidenum">
              <a:rPr lang="pt-BR" smtClean="0"/>
              <a:t>‹nº›</a:t>
            </a:fld>
            <a:endParaRPr lang="pt-BR"/>
          </a:p>
        </p:txBody>
      </p:sp>
    </p:spTree>
    <p:extLst>
      <p:ext uri="{BB962C8B-B14F-4D97-AF65-F5344CB8AC3E}">
        <p14:creationId xmlns:p14="http://schemas.microsoft.com/office/powerpoint/2010/main" val="28362929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Diffusion_process" TargetMode="External"/><Relationship Id="rId2" Type="http://schemas.openxmlformats.org/officeDocument/2006/relationships/hyperlink" Target="https://en.wikipedia.org/wiki/Diffusion_model#cite_note-chang23design-1" TargetMode="External"/><Relationship Id="rId1" Type="http://schemas.openxmlformats.org/officeDocument/2006/relationships/slideLayout" Target="../slideLayouts/slideLayout2.xml"/><Relationship Id="rId5" Type="http://schemas.openxmlformats.org/officeDocument/2006/relationships/hyperlink" Target="https://en.wikipedia.org/wiki/Diffusion_model#cite_note-song-2" TargetMode="External"/><Relationship Id="rId4" Type="http://schemas.openxmlformats.org/officeDocument/2006/relationships/hyperlink" Target="https://en.wikipedia.org/wiki/Latent_spac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arxiv.org/abs/2112.10752" TargetMode="External"/><Relationship Id="rId2" Type="http://schemas.openxmlformats.org/officeDocument/2006/relationships/hyperlink" Target="https://arxiv.org/pdf/2006.11239.pdf" TargetMode="External"/><Relationship Id="rId1" Type="http://schemas.openxmlformats.org/officeDocument/2006/relationships/slideLayout" Target="../slideLayouts/slideLayout2.xml"/><Relationship Id="rId4" Type="http://schemas.openxmlformats.org/officeDocument/2006/relationships/hyperlink" Target="https://arxiv.org/pdf/2105.05233.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666AC8-2E17-4DB4-B0F5-60C640CCFD2E}"/>
              </a:ext>
            </a:extLst>
          </p:cNvPr>
          <p:cNvSpPr>
            <a:spLocks noGrp="1"/>
          </p:cNvSpPr>
          <p:nvPr>
            <p:ph type="ctrTitle"/>
          </p:nvPr>
        </p:nvSpPr>
        <p:spPr>
          <a:xfrm>
            <a:off x="1524000" y="819807"/>
            <a:ext cx="9144000" cy="2690156"/>
          </a:xfrm>
        </p:spPr>
        <p:txBody>
          <a:bodyPr>
            <a:normAutofit/>
          </a:bodyPr>
          <a:lstStyle/>
          <a:p>
            <a:r>
              <a:rPr lang="pt-BR" sz="5400" dirty="0"/>
              <a:t>TP558 - Tópicos avançados em Machine Learning:</a:t>
            </a:r>
            <a:br>
              <a:rPr lang="pt-BR" dirty="0"/>
            </a:br>
            <a:r>
              <a:rPr lang="pt-BR" b="1" i="1" dirty="0"/>
              <a:t>Diffusion Models</a:t>
            </a:r>
          </a:p>
        </p:txBody>
      </p:sp>
      <p:pic>
        <p:nvPicPr>
          <p:cNvPr id="1026" name="Picture 2" descr="Logo">
            <a:extLst>
              <a:ext uri="{FF2B5EF4-FFF2-40B4-BE49-F238E27FC236}">
                <a16:creationId xmlns:a16="http://schemas.microsoft.com/office/drawing/2014/main" id="{3F2642E0-4F6A-4196-8F58-E77D36E9A33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28759" b="28872"/>
          <a:stretch/>
        </p:blipFill>
        <p:spPr bwMode="auto">
          <a:xfrm>
            <a:off x="393306" y="5780602"/>
            <a:ext cx="2261388" cy="677109"/>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Image result for machine learning">
            <a:extLst>
              <a:ext uri="{FF2B5EF4-FFF2-40B4-BE49-F238E27FC236}">
                <a16:creationId xmlns:a16="http://schemas.microsoft.com/office/drawing/2014/main" id="{810CE0A2-4102-44A6-A370-175E7896CDCB}"/>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0193" t="8107" r="14530" b="5794"/>
          <a:stretch/>
        </p:blipFill>
        <p:spPr bwMode="auto">
          <a:xfrm>
            <a:off x="4965305" y="3439886"/>
            <a:ext cx="2261389" cy="2237061"/>
          </a:xfrm>
          <a:prstGeom prst="rect">
            <a:avLst/>
          </a:prstGeom>
          <a:noFill/>
          <a:extLst>
            <a:ext uri="{909E8E84-426E-40DD-AFC4-6F175D3DCCD1}">
              <a14:hiddenFill xmlns:a14="http://schemas.microsoft.com/office/drawing/2010/main">
                <a:solidFill>
                  <a:srgbClr val="FFFFFF"/>
                </a:solidFill>
              </a14:hiddenFill>
            </a:ext>
          </a:extLst>
        </p:spPr>
      </p:pic>
      <p:sp>
        <p:nvSpPr>
          <p:cNvPr id="3" name="CaixaDeTexto 2">
            <a:extLst>
              <a:ext uri="{FF2B5EF4-FFF2-40B4-BE49-F238E27FC236}">
                <a16:creationId xmlns:a16="http://schemas.microsoft.com/office/drawing/2014/main" id="{D5A08954-37EA-D783-1115-34A908343057}"/>
              </a:ext>
            </a:extLst>
          </p:cNvPr>
          <p:cNvSpPr txBox="1"/>
          <p:nvPr/>
        </p:nvSpPr>
        <p:spPr>
          <a:xfrm>
            <a:off x="7915801" y="5780602"/>
            <a:ext cx="4004345" cy="677108"/>
          </a:xfrm>
          <a:prstGeom prst="rect">
            <a:avLst/>
          </a:prstGeom>
          <a:noFill/>
        </p:spPr>
        <p:txBody>
          <a:bodyPr wrap="square" rtlCol="0">
            <a:spAutoFit/>
          </a:bodyPr>
          <a:lstStyle/>
          <a:p>
            <a:r>
              <a:rPr lang="pt-BR" sz="2000" dirty="0"/>
              <a:t>Felipe Augusto Pereira de Figueiredo</a:t>
            </a:r>
          </a:p>
          <a:p>
            <a:r>
              <a:rPr lang="pt-BR" dirty="0"/>
              <a:t>felipe.figueiredo@inatel.br</a:t>
            </a:r>
          </a:p>
        </p:txBody>
      </p:sp>
    </p:spTree>
    <p:extLst>
      <p:ext uri="{BB962C8B-B14F-4D97-AF65-F5344CB8AC3E}">
        <p14:creationId xmlns:p14="http://schemas.microsoft.com/office/powerpoint/2010/main" val="6866526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580985-125E-46C0-FF54-DBA29C1B9B5A}"/>
              </a:ext>
            </a:extLst>
          </p:cNvPr>
          <p:cNvSpPr>
            <a:spLocks noGrp="1"/>
          </p:cNvSpPr>
          <p:nvPr>
            <p:ph type="title"/>
          </p:nvPr>
        </p:nvSpPr>
        <p:spPr/>
        <p:txBody>
          <a:bodyPr/>
          <a:lstStyle/>
          <a:p>
            <a:r>
              <a:rPr lang="pt-BR" dirty="0"/>
              <a:t>Modelos de difusão</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35C2D5F3-121D-15C7-0FE4-AA7B01400723}"/>
                  </a:ext>
                </a:extLst>
              </p:cNvPr>
              <p:cNvSpPr>
                <a:spLocks noGrp="1"/>
              </p:cNvSpPr>
              <p:nvPr>
                <p:ph idx="1"/>
              </p:nvPr>
            </p:nvSpPr>
            <p:spPr>
              <a:xfrm>
                <a:off x="6096000" y="1825624"/>
                <a:ext cx="5966690" cy="5032375"/>
              </a:xfrm>
            </p:spPr>
            <p:txBody>
              <a:bodyPr>
                <a:normAutofit/>
              </a:bodyPr>
              <a:lstStyle/>
              <a:p>
                <a:r>
                  <a:rPr lang="pt-BR" dirty="0"/>
                  <a:t>Um modelo de difusão consiste em um processo direto (ou difusão), no qual um dado (e.g., uma imagem) tem ruído adicionado a ele progressivamente, e um processo reverso (ou difusão reversa), no qual o ruído é transformado novamente em um amostra da distribuição alvo.</a:t>
                </a:r>
              </a:p>
              <a:p>
                <a:r>
                  <a:rPr lang="pt-BR" dirty="0"/>
                  <a:t>Na prática, ele é formulado usando uma cadeia de Markov de </a:t>
                </a:r>
                <a14:m>
                  <m:oMath xmlns:m="http://schemas.openxmlformats.org/officeDocument/2006/math">
                    <m:r>
                      <a:rPr lang="pt-BR" b="0" i="1" smtClean="0">
                        <a:latin typeface="Cambria Math" panose="02040503050406030204" pitchFamily="18" charset="0"/>
                      </a:rPr>
                      <m:t>𝑇</m:t>
                    </m:r>
                  </m:oMath>
                </a14:m>
                <a:r>
                  <a:rPr lang="pt-BR" dirty="0"/>
                  <a:t> passos. </a:t>
                </a:r>
              </a:p>
              <a:p>
                <a:pPr lvl="1">
                  <a:buFont typeface="Wingdings" panose="05000000000000000000" pitchFamily="2" charset="2"/>
                  <a:buChar char="§"/>
                </a:pPr>
                <a:r>
                  <a:rPr lang="pt-BR" dirty="0"/>
                  <a:t>Em uma cadeia de Markov, cada passo (ou estado) depende apenas do anterior.</a:t>
                </a:r>
              </a:p>
            </p:txBody>
          </p:sp>
        </mc:Choice>
        <mc:Fallback xmlns="">
          <p:sp>
            <p:nvSpPr>
              <p:cNvPr id="3" name="Espaço Reservado para Conteúdo 2">
                <a:extLst>
                  <a:ext uri="{FF2B5EF4-FFF2-40B4-BE49-F238E27FC236}">
                    <a16:creationId xmlns:a16="http://schemas.microsoft.com/office/drawing/2014/main" id="{35C2D5F3-121D-15C7-0FE4-AA7B01400723}"/>
                  </a:ext>
                </a:extLst>
              </p:cNvPr>
              <p:cNvSpPr>
                <a:spLocks noGrp="1" noRot="1" noChangeAspect="1" noMove="1" noResize="1" noEditPoints="1" noAdjustHandles="1" noChangeArrowheads="1" noChangeShapeType="1" noTextEdit="1"/>
              </p:cNvSpPr>
              <p:nvPr>
                <p:ph idx="1"/>
              </p:nvPr>
            </p:nvSpPr>
            <p:spPr>
              <a:xfrm>
                <a:off x="6096000" y="1825624"/>
                <a:ext cx="5966690" cy="5032375"/>
              </a:xfrm>
              <a:blipFill>
                <a:blip r:embed="rId2"/>
                <a:stretch>
                  <a:fillRect l="-1839" t="-1937" r="-3166"/>
                </a:stretch>
              </a:blipFill>
            </p:spPr>
            <p:txBody>
              <a:bodyPr/>
              <a:lstStyle/>
              <a:p>
                <a:r>
                  <a:rPr lang="pt-BR">
                    <a:noFill/>
                  </a:rPr>
                  <a:t> </a:t>
                </a:r>
              </a:p>
            </p:txBody>
          </p:sp>
        </mc:Fallback>
      </mc:AlternateContent>
      <p:pic>
        <p:nvPicPr>
          <p:cNvPr id="1026" name="Picture 2" descr="Diffusion Models Made Easy. Understanding the Basics of Denoising… | by J.  Rafid Siddiqui, PhD | Towards Data Science">
            <a:extLst>
              <a:ext uri="{FF2B5EF4-FFF2-40B4-BE49-F238E27FC236}">
                <a16:creationId xmlns:a16="http://schemas.microsoft.com/office/drawing/2014/main" id="{EAAB0BFD-A0CA-4C35-212C-DE5EA8F4AE7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416" r="8607"/>
          <a:stretch/>
        </p:blipFill>
        <p:spPr bwMode="auto">
          <a:xfrm>
            <a:off x="193965" y="2010061"/>
            <a:ext cx="5689600" cy="3811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2649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B1A50E-AD26-D944-BCCA-CEC2CE30DDBF}"/>
              </a:ext>
            </a:extLst>
          </p:cNvPr>
          <p:cNvSpPr>
            <a:spLocks noGrp="1"/>
          </p:cNvSpPr>
          <p:nvPr>
            <p:ph type="title"/>
          </p:nvPr>
        </p:nvSpPr>
        <p:spPr/>
        <p:txBody>
          <a:bodyPr/>
          <a:lstStyle/>
          <a:p>
            <a:r>
              <a:rPr lang="pt-BR" dirty="0"/>
              <a:t>Processo de difusão direta</a:t>
            </a:r>
          </a:p>
        </p:txBody>
      </p:sp>
      <mc:AlternateContent xmlns:mc="http://schemas.openxmlformats.org/markup-compatibility/2006">
        <mc:Choice xmlns:a14="http://schemas.microsoft.com/office/drawing/2010/main" Requires="a14">
          <p:sp>
            <p:nvSpPr>
              <p:cNvPr id="3" name="Espaço Reservado para Conteúdo 2">
                <a:extLst>
                  <a:ext uri="{FF2B5EF4-FFF2-40B4-BE49-F238E27FC236}">
                    <a16:creationId xmlns:a16="http://schemas.microsoft.com/office/drawing/2014/main" id="{6D2BD8ED-B485-A047-26BC-E359BE2E1408}"/>
                  </a:ext>
                </a:extLst>
              </p:cNvPr>
              <p:cNvSpPr>
                <a:spLocks noGrp="1"/>
              </p:cNvSpPr>
              <p:nvPr>
                <p:ph idx="1"/>
              </p:nvPr>
            </p:nvSpPr>
            <p:spPr>
              <a:xfrm>
                <a:off x="838199" y="1825624"/>
                <a:ext cx="11215255" cy="5032375"/>
              </a:xfrm>
            </p:spPr>
            <p:txBody>
              <a:bodyPr>
                <a:normAutofit/>
              </a:bodyPr>
              <a:lstStyle/>
              <a:p>
                <a:r>
                  <a:rPr lang="pt-BR" dirty="0"/>
                  <a:t>Dado uma amostra de dados retirada de uma distribuição de dados real, </a:t>
                </a:r>
                <a14:m>
                  <m:oMath xmlns:m="http://schemas.openxmlformats.org/officeDocument/2006/math">
                    <m:sSub>
                      <m:sSubPr>
                        <m:ctrlPr>
                          <a:rPr lang="pt-BR" i="1" smtClean="0">
                            <a:latin typeface="Cambria Math" panose="02040503050406030204" pitchFamily="18" charset="0"/>
                          </a:rPr>
                        </m:ctrlPr>
                      </m:sSubPr>
                      <m:e>
                        <m:r>
                          <a:rPr lang="pt-BR" b="1" i="1" smtClean="0">
                            <a:latin typeface="Cambria Math" panose="02040503050406030204" pitchFamily="18" charset="0"/>
                          </a:rPr>
                          <m:t>𝒙</m:t>
                        </m:r>
                      </m:e>
                      <m:sub>
                        <m:r>
                          <a:rPr lang="pt-BR" b="0" i="1" smtClean="0">
                            <a:latin typeface="Cambria Math" panose="02040503050406030204" pitchFamily="18" charset="0"/>
                          </a:rPr>
                          <m:t>0</m:t>
                        </m:r>
                      </m:sub>
                    </m:sSub>
                    <m:r>
                      <a:rPr lang="pt-BR" i="1" smtClean="0">
                        <a:latin typeface="Cambria Math" panose="02040503050406030204" pitchFamily="18" charset="0"/>
                        <a:ea typeface="Cambria Math" panose="02040503050406030204" pitchFamily="18" charset="0"/>
                      </a:rPr>
                      <m:t>~</m:t>
                    </m:r>
                    <m:r>
                      <a:rPr lang="pt-BR" b="0" i="1" smtClean="0">
                        <a:latin typeface="Cambria Math" panose="02040503050406030204" pitchFamily="18" charset="0"/>
                        <a:ea typeface="Cambria Math" panose="02040503050406030204" pitchFamily="18" charset="0"/>
                      </a:rPr>
                      <m:t>𝑞</m:t>
                    </m:r>
                    <m:r>
                      <a:rPr lang="pt-BR" b="0" i="1" smtClean="0">
                        <a:latin typeface="Cambria Math" panose="02040503050406030204" pitchFamily="18" charset="0"/>
                        <a:ea typeface="Cambria Math" panose="02040503050406030204" pitchFamily="18" charset="0"/>
                      </a:rPr>
                      <m:t>(</m:t>
                    </m:r>
                    <m:r>
                      <a:rPr lang="pt-BR" b="1" i="1" smtClean="0">
                        <a:latin typeface="Cambria Math" panose="02040503050406030204" pitchFamily="18" charset="0"/>
                        <a:ea typeface="Cambria Math" panose="02040503050406030204" pitchFamily="18" charset="0"/>
                      </a:rPr>
                      <m:t>𝒙</m:t>
                    </m:r>
                    <m:r>
                      <a:rPr lang="pt-BR" b="0" i="1" smtClean="0">
                        <a:latin typeface="Cambria Math" panose="02040503050406030204" pitchFamily="18" charset="0"/>
                        <a:ea typeface="Cambria Math" panose="02040503050406030204" pitchFamily="18" charset="0"/>
                      </a:rPr>
                      <m:t>)</m:t>
                    </m:r>
                  </m:oMath>
                </a14:m>
                <a:r>
                  <a:rPr lang="pt-BR" dirty="0"/>
                  <a:t>, vamos definir um processo de difusão direta no qual adicionamos uma pequena quantidade de ruído gaussiano à amostra em </a:t>
                </a:r>
                <a14:m>
                  <m:oMath xmlns:m="http://schemas.openxmlformats.org/officeDocument/2006/math">
                    <m:r>
                      <a:rPr lang="pt-BR" b="0" i="1" smtClean="0">
                        <a:latin typeface="Cambria Math" panose="02040503050406030204" pitchFamily="18" charset="0"/>
                      </a:rPr>
                      <m:t>𝑇</m:t>
                    </m:r>
                  </m:oMath>
                </a14:m>
                <a:r>
                  <a:rPr lang="pt-BR" dirty="0"/>
                  <a:t> </a:t>
                </a:r>
                <a:r>
                  <a:rPr lang="pt-BR" b="1" i="1" dirty="0"/>
                  <a:t>passos</a:t>
                </a:r>
                <a:r>
                  <a:rPr lang="pt-BR" dirty="0"/>
                  <a:t>, produzindo uma sequência de amostras ruidosas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1</m:t>
                        </m:r>
                      </m:sub>
                    </m:sSub>
                  </m:oMath>
                </a14:m>
                <a:r>
                  <a:rPr lang="pt-BR" dirty="0"/>
                  <a:t>, ...,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𝑇</m:t>
                        </m:r>
                      </m:sub>
                    </m:sSub>
                  </m:oMath>
                </a14:m>
                <a:r>
                  <a:rPr lang="pt-BR" dirty="0"/>
                  <a:t>.</a:t>
                </a:r>
              </a:p>
              <a:p>
                <a:pPr lvl="1">
                  <a:buFont typeface="Wingdings" panose="05000000000000000000" pitchFamily="2" charset="2"/>
                  <a:buChar char="§"/>
                </a:pPr>
                <a14:m>
                  <m:oMath xmlns:m="http://schemas.openxmlformats.org/officeDocument/2006/math">
                    <m:r>
                      <a:rPr lang="pt-BR" b="0" i="1" smtClean="0">
                        <a:latin typeface="Cambria Math" panose="02040503050406030204" pitchFamily="18" charset="0"/>
                        <a:ea typeface="Cambria Math" panose="02040503050406030204" pitchFamily="18" charset="0"/>
                      </a:rPr>
                      <m:t>𝑞</m:t>
                    </m:r>
                    <m:r>
                      <a:rPr lang="pt-BR" b="0" i="1" smtClean="0">
                        <a:latin typeface="Cambria Math" panose="02040503050406030204" pitchFamily="18" charset="0"/>
                        <a:ea typeface="Cambria Math" panose="02040503050406030204" pitchFamily="18" charset="0"/>
                      </a:rPr>
                      <m:t>(</m:t>
                    </m:r>
                    <m:r>
                      <a:rPr lang="pt-BR" b="1" i="1" smtClean="0">
                        <a:latin typeface="Cambria Math" panose="02040503050406030204" pitchFamily="18" charset="0"/>
                        <a:ea typeface="Cambria Math" panose="02040503050406030204" pitchFamily="18" charset="0"/>
                      </a:rPr>
                      <m:t>𝒙</m:t>
                    </m:r>
                    <m:r>
                      <a:rPr lang="pt-BR" b="0" i="1" smtClean="0">
                        <a:latin typeface="Cambria Math" panose="02040503050406030204" pitchFamily="18" charset="0"/>
                        <a:ea typeface="Cambria Math" panose="02040503050406030204" pitchFamily="18" charset="0"/>
                      </a:rPr>
                      <m:t>)</m:t>
                    </m:r>
                  </m:oMath>
                </a14:m>
                <a:r>
                  <a:rPr lang="pt-BR" dirty="0"/>
                  <a:t> é a distribuição de probabilidade a ser aprendida.</a:t>
                </a:r>
              </a:p>
              <a:p>
                <a:r>
                  <a:rPr lang="pt-BR" dirty="0"/>
                  <a:t>Os </a:t>
                </a:r>
                <a:r>
                  <a:rPr lang="pt-BR" b="1" i="1" dirty="0"/>
                  <a:t>tamanhos dos passos </a:t>
                </a:r>
                <a:r>
                  <a:rPr lang="pt-BR" dirty="0"/>
                  <a:t>são controlados por um conjunto de variâncias, </a:t>
                </a:r>
                <a14:m>
                  <m:oMath xmlns:m="http://schemas.openxmlformats.org/officeDocument/2006/math">
                    <m:sSubSup>
                      <m:sSubSupPr>
                        <m:ctrlPr>
                          <a:rPr lang="pt-BR" i="1" smtClean="0">
                            <a:latin typeface="Cambria Math" panose="02040503050406030204" pitchFamily="18" charset="0"/>
                          </a:rPr>
                        </m:ctrlPr>
                      </m:sSubSupPr>
                      <m:e>
                        <m:d>
                          <m:dPr>
                            <m:begChr m:val="{"/>
                            <m:endChr m:val="}"/>
                            <m:ctrlPr>
                              <a:rPr lang="pt-BR" i="1">
                                <a:latin typeface="Cambria Math" panose="02040503050406030204" pitchFamily="18" charset="0"/>
                              </a:rPr>
                            </m:ctrlPr>
                          </m:dPr>
                          <m:e>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r>
                              <a:rPr lang="pt-BR" i="1">
                                <a:latin typeface="Cambria Math" panose="02040503050406030204" pitchFamily="18" charset="0"/>
                                <a:ea typeface="Cambria Math" panose="02040503050406030204" pitchFamily="18" charset="0"/>
                              </a:rPr>
                              <m:t>∈</m:t>
                            </m:r>
                            <m:d>
                              <m:dPr>
                                <m:begChr m:val="["/>
                                <m:endChr m:val="]"/>
                                <m:ctrlPr>
                                  <a:rPr lang="pt-BR" i="1">
                                    <a:latin typeface="Cambria Math" panose="02040503050406030204" pitchFamily="18" charset="0"/>
                                    <a:ea typeface="Cambria Math" panose="02040503050406030204" pitchFamily="18" charset="0"/>
                                  </a:rPr>
                                </m:ctrlPr>
                              </m:dPr>
                              <m:e>
                                <m:r>
                                  <a:rPr lang="pt-BR" i="1">
                                    <a:latin typeface="Cambria Math" panose="02040503050406030204" pitchFamily="18" charset="0"/>
                                    <a:ea typeface="Cambria Math" panose="02040503050406030204" pitchFamily="18" charset="0"/>
                                  </a:rPr>
                                  <m:t>0, 1</m:t>
                                </m:r>
                              </m:e>
                            </m:d>
                          </m:e>
                        </m:d>
                      </m:e>
                      <m:sub>
                        <m:r>
                          <a:rPr lang="pt-BR" b="0" i="1" smtClean="0">
                            <a:latin typeface="Cambria Math" panose="02040503050406030204" pitchFamily="18" charset="0"/>
                          </a:rPr>
                          <m:t>𝑡</m:t>
                        </m:r>
                        <m:r>
                          <a:rPr lang="pt-BR" b="0" i="1" smtClean="0">
                            <a:latin typeface="Cambria Math" panose="02040503050406030204" pitchFamily="18" charset="0"/>
                          </a:rPr>
                          <m:t>=1</m:t>
                        </m:r>
                      </m:sub>
                      <m:sup>
                        <m:r>
                          <a:rPr lang="pt-BR" b="0" i="1" smtClean="0">
                            <a:latin typeface="Cambria Math" panose="02040503050406030204" pitchFamily="18" charset="0"/>
                          </a:rPr>
                          <m:t>𝑇</m:t>
                        </m:r>
                      </m:sup>
                    </m:sSubSup>
                  </m:oMath>
                </a14:m>
                <a:r>
                  <a:rPr lang="pt-BR" dirty="0"/>
                  <a:t>.</a:t>
                </a:r>
              </a:p>
              <a:p>
                <a:pPr lvl="1">
                  <a:buFont typeface="Wingdings" panose="05000000000000000000" pitchFamily="2" charset="2"/>
                  <a:buChar char="§"/>
                </a:pPr>
                <a14:m>
                  <m:oMath xmlns:m="http://schemas.openxmlformats.org/officeDocument/2006/math">
                    <m:sSub>
                      <m:sSubPr>
                        <m:ctrlPr>
                          <a:rPr lang="pt-BR" i="1" smtClean="0">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oMath>
                </a14:m>
                <a:r>
                  <a:rPr lang="pt-BR" dirty="0"/>
                  <a:t> pode ser constante ou variar ao longo dos passos até </a:t>
                </a:r>
                <a14:m>
                  <m:oMath xmlns:m="http://schemas.openxmlformats.org/officeDocument/2006/math">
                    <m:r>
                      <a:rPr lang="pt-BR" i="1">
                        <a:latin typeface="Cambria Math" panose="02040503050406030204" pitchFamily="18" charset="0"/>
                      </a:rPr>
                      <m:t>𝑇</m:t>
                    </m:r>
                  </m:oMath>
                </a14:m>
                <a:r>
                  <a:rPr lang="pt-BR" dirty="0"/>
                  <a:t>. </a:t>
                </a:r>
              </a:p>
              <a:p>
                <a:pPr lvl="1">
                  <a:buFont typeface="Wingdings" panose="05000000000000000000" pitchFamily="2" charset="2"/>
                  <a:buChar char="§"/>
                </a:pPr>
                <a:r>
                  <a:rPr lang="pt-BR" dirty="0"/>
                  <a:t>Entretanto, resultados mostram que varia ao longo do tempo produz resultados melhores: variação linear, quadrática, </a:t>
                </a:r>
                <a:r>
                  <a:rPr lang="pt-BR" dirty="0" err="1"/>
                  <a:t>cossenoidal</a:t>
                </a:r>
                <a:r>
                  <a:rPr lang="pt-BR" dirty="0"/>
                  <a:t>, etc.</a:t>
                </a:r>
              </a:p>
              <a:p>
                <a:r>
                  <a:rPr lang="pt-BR" dirty="0"/>
                  <a:t>A variação do valor de </a:t>
                </a:r>
                <a14:m>
                  <m:oMath xmlns:m="http://schemas.openxmlformats.org/officeDocument/2006/math">
                    <m:sSub>
                      <m:sSubPr>
                        <m:ctrlPr>
                          <a:rPr lang="pt-BR" i="1" smtClean="0">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r>
                      <a:rPr lang="pt-BR" i="1">
                        <a:latin typeface="Cambria Math" panose="02040503050406030204" pitchFamily="18" charset="0"/>
                      </a:rPr>
                      <m:t> </m:t>
                    </m:r>
                  </m:oMath>
                </a14:m>
                <a:r>
                  <a:rPr lang="pt-BR" dirty="0"/>
                  <a:t>garante que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𝑇</m:t>
                        </m:r>
                      </m:sub>
                    </m:sSub>
                    <m:r>
                      <a:rPr lang="pt-BR" i="1">
                        <a:latin typeface="Cambria Math" panose="02040503050406030204" pitchFamily="18" charset="0"/>
                      </a:rPr>
                      <m:t> </m:t>
                    </m:r>
                  </m:oMath>
                </a14:m>
                <a:r>
                  <a:rPr lang="pt-BR" dirty="0"/>
                  <a:t>tenha praticamente uma distribuição Gaussiana isotrópica para </a:t>
                </a:r>
                <a14:m>
                  <m:oMath xmlns:m="http://schemas.openxmlformats.org/officeDocument/2006/math">
                    <m:r>
                      <a:rPr lang="pt-BR" i="1">
                        <a:latin typeface="Cambria Math" panose="02040503050406030204" pitchFamily="18" charset="0"/>
                      </a:rPr>
                      <m:t>𝑇</m:t>
                    </m:r>
                  </m:oMath>
                </a14:m>
                <a:r>
                  <a:rPr lang="pt-BR" dirty="0"/>
                  <a:t> suficientemente grande.</a:t>
                </a:r>
              </a:p>
            </p:txBody>
          </p:sp>
        </mc:Choice>
        <mc:Fallback>
          <p:sp>
            <p:nvSpPr>
              <p:cNvPr id="3" name="Espaço Reservado para Conteúdo 2">
                <a:extLst>
                  <a:ext uri="{FF2B5EF4-FFF2-40B4-BE49-F238E27FC236}">
                    <a16:creationId xmlns:a16="http://schemas.microsoft.com/office/drawing/2014/main" id="{6D2BD8ED-B485-A047-26BC-E359BE2E1408}"/>
                  </a:ext>
                </a:extLst>
              </p:cNvPr>
              <p:cNvSpPr>
                <a:spLocks noGrp="1" noRot="1" noChangeAspect="1" noMove="1" noResize="1" noEditPoints="1" noAdjustHandles="1" noChangeArrowheads="1" noChangeShapeType="1" noTextEdit="1"/>
              </p:cNvSpPr>
              <p:nvPr>
                <p:ph idx="1"/>
              </p:nvPr>
            </p:nvSpPr>
            <p:spPr>
              <a:xfrm>
                <a:off x="838199" y="1825624"/>
                <a:ext cx="11215255" cy="5032375"/>
              </a:xfrm>
              <a:blipFill>
                <a:blip r:embed="rId3"/>
                <a:stretch>
                  <a:fillRect l="-924" t="-1937" b="-1453"/>
                </a:stretch>
              </a:blipFill>
            </p:spPr>
            <p:txBody>
              <a:bodyPr/>
              <a:lstStyle/>
              <a:p>
                <a:r>
                  <a:rPr lang="pt-BR">
                    <a:noFill/>
                  </a:rPr>
                  <a:t> </a:t>
                </a:r>
              </a:p>
            </p:txBody>
          </p:sp>
        </mc:Fallback>
      </mc:AlternateContent>
    </p:spTree>
    <p:extLst>
      <p:ext uri="{BB962C8B-B14F-4D97-AF65-F5344CB8AC3E}">
        <p14:creationId xmlns:p14="http://schemas.microsoft.com/office/powerpoint/2010/main" val="744933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2EFA5D-D1D2-5EFF-B6B8-409022B5EA7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332A1249-54EC-4DC4-BDF2-E2E114E934F5}"/>
              </a:ext>
            </a:extLst>
          </p:cNvPr>
          <p:cNvSpPr>
            <a:spLocks noGrp="1"/>
          </p:cNvSpPr>
          <p:nvPr>
            <p:ph type="title"/>
          </p:nvPr>
        </p:nvSpPr>
        <p:spPr/>
        <p:txBody>
          <a:bodyPr/>
          <a:lstStyle/>
          <a:p>
            <a:r>
              <a:rPr lang="pt-BR" dirty="0"/>
              <a:t>Processo de difusão direta</a:t>
            </a:r>
          </a:p>
        </p:txBody>
      </p:sp>
      <mc:AlternateContent xmlns:mc="http://schemas.openxmlformats.org/markup-compatibility/2006">
        <mc:Choice xmlns:a14="http://schemas.microsoft.com/office/drawing/2010/main" Requires="a14">
          <p:sp>
            <p:nvSpPr>
              <p:cNvPr id="3" name="Espaço Reservado para Conteúdo 2">
                <a:extLst>
                  <a:ext uri="{FF2B5EF4-FFF2-40B4-BE49-F238E27FC236}">
                    <a16:creationId xmlns:a16="http://schemas.microsoft.com/office/drawing/2014/main" id="{27BF9E59-E172-DE50-DBF6-335F6EFB8B04}"/>
                  </a:ext>
                </a:extLst>
              </p:cNvPr>
              <p:cNvSpPr>
                <a:spLocks noGrp="1"/>
              </p:cNvSpPr>
              <p:nvPr>
                <p:ph idx="1"/>
              </p:nvPr>
            </p:nvSpPr>
            <p:spPr>
              <a:xfrm>
                <a:off x="838198" y="1825624"/>
                <a:ext cx="11353801" cy="5032375"/>
              </a:xfrm>
            </p:spPr>
            <p:txBody>
              <a:bodyPr>
                <a:normAutofit lnSpcReduction="10000"/>
              </a:bodyPr>
              <a:lstStyle/>
              <a:p>
                <a:r>
                  <a:rPr lang="pt-BR" dirty="0"/>
                  <a:t>Em cada passo, </a:t>
                </a:r>
                <a14:m>
                  <m:oMath xmlns:m="http://schemas.openxmlformats.org/officeDocument/2006/math">
                    <m:r>
                      <a:rPr lang="pt-BR" i="1">
                        <a:latin typeface="Cambria Math" panose="02040503050406030204" pitchFamily="18" charset="0"/>
                      </a:rPr>
                      <m:t>𝑡</m:t>
                    </m:r>
                  </m:oMath>
                </a14:m>
                <a:r>
                  <a:rPr lang="pt-BR" dirty="0"/>
                  <a:t>, da cadeia de Markov adicionamos ruído gaussiano com variância </a:t>
                </a:r>
                <a14:m>
                  <m:oMath xmlns:m="http://schemas.openxmlformats.org/officeDocument/2006/math">
                    <m:sSub>
                      <m:sSubPr>
                        <m:ctrlPr>
                          <a:rPr lang="pt-BR" i="1" smtClean="0">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oMath>
                </a14:m>
                <a:r>
                  <a:rPr lang="pt-BR" dirty="0"/>
                  <a:t> à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r>
                          <a:rPr lang="pt-BR" b="0" i="1" smtClean="0">
                            <a:latin typeface="Cambria Math" panose="02040503050406030204" pitchFamily="18" charset="0"/>
                          </a:rPr>
                          <m:t>−1</m:t>
                        </m:r>
                      </m:sub>
                    </m:sSub>
                  </m:oMath>
                </a14:m>
                <a:r>
                  <a:rPr lang="pt-BR" dirty="0"/>
                  <a:t>, gerando uma nova variável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oMath>
                </a14:m>
                <a:r>
                  <a:rPr lang="pt-BR" dirty="0"/>
                  <a:t> com distribuição</a:t>
                </a:r>
              </a:p>
              <a:p>
                <a:pPr marL="0" indent="0">
                  <a:buNone/>
                </a:pPr>
                <a14:m>
                  <m:oMathPara xmlns:m="http://schemas.openxmlformats.org/officeDocument/2006/math">
                    <m:oMathParaPr>
                      <m:jc m:val="center"/>
                    </m:oMathParaPr>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d>
                      <m:r>
                        <a:rPr lang="pt-BR" b="0" i="1" smtClean="0">
                          <a:latin typeface="Cambria Math" panose="02040503050406030204" pitchFamily="18" charset="0"/>
                          <a:ea typeface="Cambria Math" panose="02040503050406030204" pitchFamily="18" charset="0"/>
                        </a:rPr>
                        <m:t>=</m:t>
                      </m:r>
                      <m:rad>
                        <m:radPr>
                          <m:degHide m:val="on"/>
                          <m:ctrlPr>
                            <a:rPr lang="pt-BR" b="0" i="1" smtClean="0">
                              <a:latin typeface="Cambria Math" panose="02040503050406030204" pitchFamily="18" charset="0"/>
                              <a:ea typeface="Cambria Math" panose="02040503050406030204" pitchFamily="18" charset="0"/>
                            </a:rPr>
                          </m:ctrlPr>
                        </m:radPr>
                        <m:deg/>
                        <m:e>
                          <m:r>
                            <a:rPr lang="pt-BR" b="0" i="1" smtClean="0">
                              <a:latin typeface="Cambria Math" panose="02040503050406030204" pitchFamily="18" charset="0"/>
                              <a:ea typeface="Cambria Math" panose="02040503050406030204" pitchFamily="18" charset="0"/>
                            </a:rPr>
                            <m:t>1−</m:t>
                          </m:r>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e>
                      </m:rad>
                      <m:sSub>
                        <m:sSubPr>
                          <m:ctrlPr>
                            <a:rPr lang="pt-BR" i="1" smtClean="0">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i="1">
                              <a:latin typeface="Cambria Math" panose="02040503050406030204" pitchFamily="18" charset="0"/>
                            </a:rPr>
                            <m:t>−1</m:t>
                          </m:r>
                        </m:sub>
                      </m:sSub>
                      <m:r>
                        <a:rPr lang="pt-BR" b="0" i="0" smtClean="0">
                          <a:latin typeface="Cambria Math" panose="02040503050406030204" pitchFamily="18" charset="0"/>
                        </a:rPr>
                        <m:t>+</m:t>
                      </m:r>
                      <m:rad>
                        <m:radPr>
                          <m:degHide m:val="on"/>
                          <m:ctrlPr>
                            <a:rPr lang="pt-BR" i="1">
                              <a:latin typeface="Cambria Math" panose="02040503050406030204" pitchFamily="18" charset="0"/>
                              <a:ea typeface="Cambria Math" panose="02040503050406030204" pitchFamily="18" charset="0"/>
                            </a:rPr>
                          </m:ctrlPr>
                        </m:radPr>
                        <m:deg/>
                        <m:e>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e>
                      </m:rad>
                      <m:sSub>
                        <m:sSubPr>
                          <m:ctrlPr>
                            <a:rPr lang="pt-BR" i="1">
                              <a:latin typeface="Cambria Math" panose="02040503050406030204" pitchFamily="18" charset="0"/>
                            </a:rPr>
                          </m:ctrlPr>
                        </m:sSubPr>
                        <m:e>
                          <m:r>
                            <a:rPr lang="pt-BR" b="1" i="1" smtClean="0">
                              <a:latin typeface="Cambria Math" panose="02040503050406030204" pitchFamily="18" charset="0"/>
                            </a:rPr>
                            <m:t>𝒛</m:t>
                          </m:r>
                        </m:e>
                        <m:sub>
                          <m:r>
                            <a:rPr lang="pt-BR" i="1">
                              <a:latin typeface="Cambria Math" panose="02040503050406030204" pitchFamily="18" charset="0"/>
                            </a:rPr>
                            <m:t>𝑡</m:t>
                          </m:r>
                        </m:sub>
                      </m:sSub>
                      <m:r>
                        <a:rPr lang="pt-BR" b="0" i="1" smtClean="0">
                          <a:latin typeface="Cambria Math" panose="02040503050406030204" pitchFamily="18" charset="0"/>
                        </a:rPr>
                        <m:t>=</m:t>
                      </m:r>
                      <m:r>
                        <a:rPr lang="el-GR" i="1">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sSub>
                            <m:sSubPr>
                              <m:ctrlPr>
                                <a:rPr lang="pt-BR" b="0" i="1" smtClean="0">
                                  <a:latin typeface="Cambria Math" panose="02040503050406030204" pitchFamily="18" charset="0"/>
                                </a:rPr>
                              </m:ctrlPr>
                            </m:sSubPr>
                            <m:e>
                              <m:r>
                                <a:rPr lang="pt-BR" b="1" i="1" smtClean="0">
                                  <a:latin typeface="Cambria Math" panose="02040503050406030204" pitchFamily="18" charset="0"/>
                                  <a:ea typeface="Cambria Math" panose="02040503050406030204" pitchFamily="18" charset="0"/>
                                </a:rPr>
                                <m:t>𝝁</m:t>
                              </m:r>
                            </m:e>
                            <m:sub>
                              <m:r>
                                <a:rPr lang="pt-BR" b="0" i="1" smtClean="0">
                                  <a:latin typeface="Cambria Math" panose="02040503050406030204" pitchFamily="18" charset="0"/>
                                </a:rPr>
                                <m:t>𝑡</m:t>
                              </m:r>
                            </m:sub>
                          </m:sSub>
                          <m:r>
                            <a:rPr lang="pt-BR" b="0" i="1" smtClean="0">
                              <a:latin typeface="Cambria Math" panose="02040503050406030204" pitchFamily="18" charset="0"/>
                            </a:rPr>
                            <m:t>=</m:t>
                          </m:r>
                          <m:rad>
                            <m:radPr>
                              <m:degHide m:val="on"/>
                              <m:ctrlPr>
                                <a:rPr lang="pt-BR" i="1" smtClean="0">
                                  <a:latin typeface="Cambria Math" panose="02040503050406030204" pitchFamily="18" charset="0"/>
                                  <a:ea typeface="Cambria Math" panose="02040503050406030204" pitchFamily="18" charset="0"/>
                                </a:rPr>
                              </m:ctrlPr>
                            </m:radPr>
                            <m:deg/>
                            <m:e>
                              <m:r>
                                <a:rPr lang="pt-BR" i="1">
                                  <a:latin typeface="Cambria Math" panose="02040503050406030204" pitchFamily="18" charset="0"/>
                                  <a:ea typeface="Cambria Math" panose="02040503050406030204" pitchFamily="18" charset="0"/>
                                </a:rPr>
                                <m:t>1−</m:t>
                              </m:r>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e>
                          </m:rad>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i="1">
                                  <a:latin typeface="Cambria Math" panose="02040503050406030204" pitchFamily="18" charset="0"/>
                                </a:rPr>
                                <m:t>−1</m:t>
                              </m:r>
                            </m:sub>
                          </m:sSub>
                          <m:r>
                            <a:rPr lang="pt-BR" i="1">
                              <a:latin typeface="Cambria Math" panose="02040503050406030204" pitchFamily="18" charset="0"/>
                              <a:ea typeface="Cambria Math" panose="02040503050406030204" pitchFamily="18" charset="0"/>
                            </a:rPr>
                            <m:t>,</m:t>
                          </m:r>
                          <m:sSub>
                            <m:sSubPr>
                              <m:ctrlPr>
                                <a:rPr lang="pt-BR" i="1" smtClean="0">
                                  <a:latin typeface="Cambria Math" panose="02040503050406030204" pitchFamily="18" charset="0"/>
                                  <a:ea typeface="Cambria Math" panose="02040503050406030204" pitchFamily="18" charset="0"/>
                                </a:rPr>
                              </m:ctrlPr>
                            </m:sSubPr>
                            <m:e>
                              <m:r>
                                <a:rPr lang="el-GR" b="1" i="1" smtClean="0">
                                  <a:latin typeface="Cambria Math" panose="02040503050406030204" pitchFamily="18" charset="0"/>
                                  <a:ea typeface="Cambria Math" panose="02040503050406030204" pitchFamily="18" charset="0"/>
                                </a:rPr>
                                <m:t>𝜮</m:t>
                              </m:r>
                            </m:e>
                            <m:sub>
                              <m:r>
                                <a:rPr lang="pt-BR" b="0" i="1" smtClean="0">
                                  <a:latin typeface="Cambria Math" panose="02040503050406030204" pitchFamily="18" charset="0"/>
                                  <a:ea typeface="Cambria Math" panose="02040503050406030204" pitchFamily="18" charset="0"/>
                                </a:rPr>
                                <m:t>𝑡</m:t>
                              </m:r>
                            </m:sub>
                          </m:sSub>
                          <m:r>
                            <a:rPr lang="pt-BR" b="0" i="1" smtClean="0">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r>
                            <a:rPr lang="pt-BR" b="1" i="1">
                              <a:latin typeface="Cambria Math" panose="02040503050406030204" pitchFamily="18" charset="0"/>
                              <a:ea typeface="Cambria Math" panose="02040503050406030204" pitchFamily="18" charset="0"/>
                            </a:rPr>
                            <m:t>𝑰</m:t>
                          </m:r>
                        </m:e>
                      </m:d>
                      <m:r>
                        <a:rPr lang="pt-BR" b="0" i="0" smtClean="0">
                          <a:latin typeface="Cambria Math" panose="02040503050406030204" pitchFamily="18" charset="0"/>
                          <a:ea typeface="Cambria Math" panose="02040503050406030204" pitchFamily="18" charset="0"/>
                        </a:rPr>
                        <m:t>,</m:t>
                      </m:r>
                    </m:oMath>
                  </m:oMathPara>
                </a14:m>
                <a:endParaRPr lang="pt-BR" b="0" dirty="0">
                  <a:ea typeface="Cambria Math" panose="02040503050406030204" pitchFamily="18" charset="0"/>
                </a:endParaRPr>
              </a:p>
              <a:p>
                <a:pPr marL="0" indent="0">
                  <a:buNone/>
                </a:pPr>
                <a:r>
                  <a:rPr lang="pt-BR" dirty="0"/>
                  <a:t>onde </a:t>
                </a:r>
                <a14:m>
                  <m:oMath xmlns:m="http://schemas.openxmlformats.org/officeDocument/2006/math">
                    <m:sSub>
                      <m:sSubPr>
                        <m:ctrlPr>
                          <a:rPr lang="pt-BR" i="1" smtClean="0">
                            <a:latin typeface="Cambria Math" panose="02040503050406030204" pitchFamily="18" charset="0"/>
                          </a:rPr>
                        </m:ctrlPr>
                      </m:sSubPr>
                      <m:e>
                        <m:r>
                          <a:rPr lang="pt-BR" b="1" i="1" smtClean="0">
                            <a:latin typeface="Cambria Math" panose="02040503050406030204" pitchFamily="18" charset="0"/>
                          </a:rPr>
                          <m:t>𝒛</m:t>
                        </m:r>
                      </m:e>
                      <m:sub>
                        <m:r>
                          <a:rPr lang="pt-BR" i="1">
                            <a:latin typeface="Cambria Math" panose="02040503050406030204" pitchFamily="18" charset="0"/>
                          </a:rPr>
                          <m:t>𝑡</m:t>
                        </m:r>
                      </m:sub>
                    </m:sSub>
                    <m:r>
                      <a:rPr lang="pt-BR" i="1">
                        <a:latin typeface="Cambria Math" panose="02040503050406030204" pitchFamily="18" charset="0"/>
                        <a:ea typeface="Cambria Math" panose="02040503050406030204" pitchFamily="18" charset="0"/>
                      </a:rPr>
                      <m:t>~</m:t>
                    </m:r>
                    <m:r>
                      <a:rPr lang="el-GR" i="1">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r>
                          <a:rPr lang="pt-BR" b="1" i="1">
                            <a:latin typeface="Cambria Math" panose="02040503050406030204" pitchFamily="18" charset="0"/>
                            <a:ea typeface="Cambria Math" panose="02040503050406030204" pitchFamily="18" charset="0"/>
                          </a:rPr>
                          <m:t>𝟎</m:t>
                        </m:r>
                        <m:r>
                          <a:rPr lang="pt-BR" i="1">
                            <a:latin typeface="Cambria Math" panose="02040503050406030204" pitchFamily="18" charset="0"/>
                            <a:ea typeface="Cambria Math" panose="02040503050406030204" pitchFamily="18" charset="0"/>
                          </a:rPr>
                          <m:t>,</m:t>
                        </m:r>
                        <m:r>
                          <a:rPr lang="pt-BR" b="1" i="1">
                            <a:latin typeface="Cambria Math" panose="02040503050406030204" pitchFamily="18" charset="0"/>
                            <a:ea typeface="Cambria Math" panose="02040503050406030204" pitchFamily="18" charset="0"/>
                          </a:rPr>
                          <m:t>𝑰</m:t>
                        </m:r>
                      </m:e>
                    </m:d>
                  </m:oMath>
                </a14:m>
                <a:r>
                  <a:rPr lang="pt-BR" dirty="0"/>
                  <a:t>.</a:t>
                </a:r>
              </a:p>
              <a:p>
                <a:pPr marL="0" indent="0">
                  <a:buNone/>
                </a:pPr>
                <a:endParaRPr lang="pt-BR" dirty="0"/>
              </a:p>
              <a:p>
                <a:pPr marL="0" indent="0">
                  <a:buNone/>
                </a:pPr>
                <a:endParaRPr lang="pt-BR" dirty="0"/>
              </a:p>
              <a:p>
                <a:pPr marL="0" indent="0">
                  <a:buNone/>
                </a:pPr>
                <a:endParaRPr lang="pt-BR" dirty="0"/>
              </a:p>
              <a:p>
                <a:r>
                  <a:rPr lang="pt-BR" dirty="0"/>
                  <a:t>A amostra de dados, </a:t>
                </a:r>
                <a14:m>
                  <m:oMath xmlns:m="http://schemas.openxmlformats.org/officeDocument/2006/math">
                    <m:sSub>
                      <m:sSubPr>
                        <m:ctrlPr>
                          <a:rPr lang="pt-BR" i="1" smtClean="0">
                            <a:latin typeface="Cambria Math" panose="02040503050406030204" pitchFamily="18" charset="0"/>
                          </a:rPr>
                        </m:ctrlPr>
                      </m:sSubPr>
                      <m:e>
                        <m:r>
                          <a:rPr lang="pt-BR" b="1" i="1" smtClean="0">
                            <a:latin typeface="Cambria Math" panose="02040503050406030204" pitchFamily="18" charset="0"/>
                          </a:rPr>
                          <m:t>𝒙</m:t>
                        </m:r>
                      </m:e>
                      <m:sub>
                        <m:r>
                          <a:rPr lang="pt-BR" b="0" i="1" smtClean="0">
                            <a:latin typeface="Cambria Math" panose="02040503050406030204" pitchFamily="18" charset="0"/>
                          </a:rPr>
                          <m:t>0</m:t>
                        </m:r>
                      </m:sub>
                    </m:sSub>
                  </m:oMath>
                </a14:m>
                <a:r>
                  <a:rPr lang="pt-BR" dirty="0"/>
                  <a:t>, perde gradualmente suas características distinguíveis à medida que o passo se torna maior. </a:t>
                </a:r>
              </a:p>
              <a:p>
                <a:r>
                  <a:rPr lang="pt-BR" dirty="0"/>
                  <a:t>Eventualmente, quando </a:t>
                </a:r>
                <a14:m>
                  <m:oMath xmlns:m="http://schemas.openxmlformats.org/officeDocument/2006/math">
                    <m:r>
                      <a:rPr lang="pt-BR" b="0" i="1" smtClean="0">
                        <a:latin typeface="Cambria Math" panose="02040503050406030204" pitchFamily="18" charset="0"/>
                      </a:rPr>
                      <m:t>𝑇</m:t>
                    </m:r>
                    <m:r>
                      <a:rPr lang="pt-BR" b="0" i="1" smtClean="0">
                        <a:latin typeface="Cambria Math" panose="02040503050406030204" pitchFamily="18" charset="0"/>
                        <a:ea typeface="Cambria Math" panose="02040503050406030204" pitchFamily="18" charset="0"/>
                      </a:rPr>
                      <m:t>→∞</m:t>
                    </m:r>
                  </m:oMath>
                </a14:m>
                <a:r>
                  <a:rPr lang="pt-BR" dirty="0"/>
                  <a:t>,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𝑇</m:t>
                        </m:r>
                      </m:sub>
                    </m:sSub>
                    <m:r>
                      <a:rPr lang="pt-BR" i="1">
                        <a:latin typeface="Cambria Math" panose="02040503050406030204" pitchFamily="18" charset="0"/>
                      </a:rPr>
                      <m:t> </m:t>
                    </m:r>
                  </m:oMath>
                </a14:m>
                <a:r>
                  <a:rPr lang="pt-BR" dirty="0"/>
                  <a:t>é equivalente a uma distribuição Gaussiana isotrópica.</a:t>
                </a:r>
              </a:p>
            </p:txBody>
          </p:sp>
        </mc:Choice>
        <mc:Fallback>
          <p:sp>
            <p:nvSpPr>
              <p:cNvPr id="3" name="Espaço Reservado para Conteúdo 2">
                <a:extLst>
                  <a:ext uri="{FF2B5EF4-FFF2-40B4-BE49-F238E27FC236}">
                    <a16:creationId xmlns:a16="http://schemas.microsoft.com/office/drawing/2014/main" id="{27BF9E59-E172-DE50-DBF6-335F6EFB8B04}"/>
                  </a:ext>
                </a:extLst>
              </p:cNvPr>
              <p:cNvSpPr>
                <a:spLocks noGrp="1" noRot="1" noChangeAspect="1" noMove="1" noResize="1" noEditPoints="1" noAdjustHandles="1" noChangeArrowheads="1" noChangeShapeType="1" noTextEdit="1"/>
              </p:cNvSpPr>
              <p:nvPr>
                <p:ph idx="1"/>
              </p:nvPr>
            </p:nvSpPr>
            <p:spPr>
              <a:xfrm>
                <a:off x="838198" y="1825624"/>
                <a:ext cx="11353801" cy="5032375"/>
              </a:xfrm>
              <a:blipFill>
                <a:blip r:embed="rId2"/>
                <a:stretch>
                  <a:fillRect l="-1074" t="-2663"/>
                </a:stretch>
              </a:blipFill>
            </p:spPr>
            <p:txBody>
              <a:bodyPr/>
              <a:lstStyle/>
              <a:p>
                <a:r>
                  <a:rPr lang="pt-BR">
                    <a:noFill/>
                  </a:rPr>
                  <a:t> </a:t>
                </a:r>
              </a:p>
            </p:txBody>
          </p:sp>
        </mc:Fallback>
      </mc:AlternateContent>
      <p:pic>
        <p:nvPicPr>
          <p:cNvPr id="2050" name="Picture 2">
            <a:extLst>
              <a:ext uri="{FF2B5EF4-FFF2-40B4-BE49-F238E27FC236}">
                <a16:creationId xmlns:a16="http://schemas.microsoft.com/office/drawing/2014/main" id="{4D068D61-5719-1DAA-5B99-B77DEB59A1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8608" y="3429000"/>
            <a:ext cx="5594784" cy="14628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737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F62ED7-D179-C668-1C5A-5BC6BB953FC7}"/>
              </a:ext>
            </a:extLst>
          </p:cNvPr>
          <p:cNvSpPr>
            <a:spLocks noGrp="1"/>
          </p:cNvSpPr>
          <p:nvPr>
            <p:ph type="title"/>
          </p:nvPr>
        </p:nvSpPr>
        <p:spPr/>
        <p:txBody>
          <a:bodyPr/>
          <a:lstStyle/>
          <a:p>
            <a:r>
              <a:rPr lang="pt-BR" dirty="0"/>
              <a:t>Processo de difusão direta</a:t>
            </a:r>
          </a:p>
        </p:txBody>
      </p:sp>
      <mc:AlternateContent xmlns:mc="http://schemas.openxmlformats.org/markup-compatibility/2006">
        <mc:Choice xmlns:a14="http://schemas.microsoft.com/office/drawing/2010/main" Requires="a14">
          <p:sp>
            <p:nvSpPr>
              <p:cNvPr id="3" name="Espaço Reservado para Conteúdo 2">
                <a:extLst>
                  <a:ext uri="{FF2B5EF4-FFF2-40B4-BE49-F238E27FC236}">
                    <a16:creationId xmlns:a16="http://schemas.microsoft.com/office/drawing/2014/main" id="{55264B82-DA8A-6C23-8CBB-F4A27F6B2232}"/>
                  </a:ext>
                </a:extLst>
              </p:cNvPr>
              <p:cNvSpPr>
                <a:spLocks noGrp="1"/>
              </p:cNvSpPr>
              <p:nvPr>
                <p:ph idx="1"/>
              </p:nvPr>
            </p:nvSpPr>
            <p:spPr>
              <a:xfrm>
                <a:off x="838200" y="1825624"/>
                <a:ext cx="11095182" cy="5032375"/>
              </a:xfrm>
            </p:spPr>
            <p:txBody>
              <a:bodyPr/>
              <a:lstStyle/>
              <a:p>
                <a:r>
                  <a:rPr lang="pt-BR" dirty="0"/>
                  <a:t>Notem que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d>
                  </m:oMath>
                </a14:m>
                <a:r>
                  <a:rPr lang="pt-BR" dirty="0"/>
                  <a:t> continua sendo uma distribuição normal.</a:t>
                </a:r>
              </a:p>
              <a:p>
                <a:r>
                  <a:rPr lang="pt-BR" dirty="0"/>
                  <a:t>Assim, podemos ir a partir do dado de entrada </a:t>
                </a:r>
                <a14:m>
                  <m:oMath xmlns:m="http://schemas.openxmlformats.org/officeDocument/2006/math">
                    <m:sSub>
                      <m:sSubPr>
                        <m:ctrlPr>
                          <a:rPr lang="pt-BR" i="1" smtClean="0">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oMath>
                </a14:m>
                <a:r>
                  <a:rPr lang="pt-BR" dirty="0"/>
                  <a:t> até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𝑇</m:t>
                        </m:r>
                      </m:sub>
                    </m:sSub>
                  </m:oMath>
                </a14:m>
                <a:r>
                  <a:rPr lang="pt-BR" dirty="0"/>
                  <a:t>, da seguinte forma</a:t>
                </a:r>
              </a:p>
              <a:p>
                <a:pPr marL="0" indent="0" algn="ctr">
                  <a:buNone/>
                </a:pP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0" i="1" smtClean="0">
                            <a:latin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1:</m:t>
                            </m:r>
                            <m:r>
                              <a:rPr lang="pt-BR" b="0" i="1" smtClean="0">
                                <a:latin typeface="Cambria Math" panose="02040503050406030204" pitchFamily="18" charset="0"/>
                              </a:rPr>
                              <m:t>𝑇</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e>
                    </m:d>
                    <m:r>
                      <a:rPr lang="pt-BR" b="0" i="1" smtClean="0">
                        <a:latin typeface="Cambria Math" panose="02040503050406030204" pitchFamily="18" charset="0"/>
                      </a:rPr>
                      <m:t>=</m:t>
                    </m:r>
                    <m:nary>
                      <m:naryPr>
                        <m:chr m:val="∏"/>
                        <m:ctrlPr>
                          <a:rPr lang="pt-BR" b="0" i="1" smtClean="0">
                            <a:latin typeface="Cambria Math" panose="02040503050406030204" pitchFamily="18" charset="0"/>
                          </a:rPr>
                        </m:ctrlPr>
                      </m:naryPr>
                      <m:sub>
                        <m:r>
                          <m:rPr>
                            <m:brk m:alnAt="23"/>
                          </m:rPr>
                          <a:rPr lang="pt-BR" b="0" i="1" smtClean="0">
                            <a:latin typeface="Cambria Math" panose="02040503050406030204" pitchFamily="18" charset="0"/>
                          </a:rPr>
                          <m:t>𝑡</m:t>
                        </m:r>
                        <m:r>
                          <a:rPr lang="pt-BR" b="0" i="1" smtClean="0">
                            <a:latin typeface="Cambria Math" panose="02040503050406030204" pitchFamily="18" charset="0"/>
                          </a:rPr>
                          <m:t>=1</m:t>
                        </m:r>
                      </m:sub>
                      <m:sup>
                        <m:r>
                          <a:rPr lang="pt-BR" b="0" i="1" smtClean="0">
                            <a:latin typeface="Cambria Math" panose="02040503050406030204" pitchFamily="18" charset="0"/>
                          </a:rPr>
                          <m:t>𝑇</m:t>
                        </m:r>
                      </m:sup>
                      <m:e>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i="1">
                                    <a:latin typeface="Cambria Math" panose="02040503050406030204" pitchFamily="18" charset="0"/>
                                  </a:rPr>
                                  <m:t>−1</m:t>
                                </m:r>
                              </m:sub>
                            </m:sSub>
                          </m:e>
                        </m:d>
                      </m:e>
                    </m:nary>
                  </m:oMath>
                </a14:m>
                <a:r>
                  <a:rPr lang="pt-BR" dirty="0"/>
                  <a:t>.</a:t>
                </a:r>
              </a:p>
              <a:p>
                <a:r>
                  <a:rPr lang="pt-BR" dirty="0"/>
                  <a:t>Esse processo que vai de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0</m:t>
                        </m:r>
                      </m:sub>
                    </m:sSub>
                  </m:oMath>
                </a14:m>
                <a:r>
                  <a:rPr lang="pt-BR" dirty="0"/>
                  <a:t> até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𝑇</m:t>
                        </m:r>
                      </m:sub>
                    </m:sSub>
                  </m:oMath>
                </a14:m>
                <a:r>
                  <a:rPr lang="pt-BR" dirty="0"/>
                  <a:t> é chamado de </a:t>
                </a:r>
                <a:r>
                  <a:rPr lang="pt-BR" b="1" i="1" dirty="0">
                    <a:solidFill>
                      <a:srgbClr val="7030A0"/>
                    </a:solidFill>
                  </a:rPr>
                  <a:t>trajetória</a:t>
                </a:r>
                <a:r>
                  <a:rPr lang="pt-BR" dirty="0"/>
                  <a:t>.</a:t>
                </a:r>
              </a:p>
              <a:p>
                <a:r>
                  <a:rPr lang="pt-BR" dirty="0"/>
                  <a:t>Usando um truque de reparametrização, podemos amostrar </a:t>
                </a:r>
                <a14:m>
                  <m:oMath xmlns:m="http://schemas.openxmlformats.org/officeDocument/2006/math">
                    <m:sSub>
                      <m:sSubPr>
                        <m:ctrlPr>
                          <a:rPr lang="pt-BR" i="1" smtClean="0">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i="1">
                        <a:latin typeface="Cambria Math" panose="02040503050406030204" pitchFamily="18" charset="0"/>
                      </a:rPr>
                      <m:t> </m:t>
                    </m:r>
                  </m:oMath>
                </a14:m>
                <a:r>
                  <a:rPr lang="pt-BR" dirty="0"/>
                  <a:t>em qualquer instante de tempo </a:t>
                </a:r>
                <a14:m>
                  <m:oMath xmlns:m="http://schemas.openxmlformats.org/officeDocument/2006/math">
                    <m:r>
                      <a:rPr lang="pt-BR" b="0" i="1" smtClean="0">
                        <a:latin typeface="Cambria Math" panose="02040503050406030204" pitchFamily="18" charset="0"/>
                      </a:rPr>
                      <m:t>𝑡</m:t>
                    </m:r>
                  </m:oMath>
                </a14:m>
                <a:r>
                  <a:rPr lang="pt-BR" dirty="0"/>
                  <a:t> como</a:t>
                </a:r>
              </a:p>
              <a:p>
                <a:pPr marL="0" indent="0">
                  <a:buNone/>
                </a:pPr>
                <a14:m>
                  <m:oMathPara xmlns:m="http://schemas.openxmlformats.org/officeDocument/2006/math">
                    <m:oMathParaPr>
                      <m:jc m:val="centerGroup"/>
                    </m:oMathParaPr>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e>
                      </m:d>
                      <m:r>
                        <a:rPr lang="pt-BR" b="0" i="1" smtClean="0">
                          <a:latin typeface="Cambria Math" panose="02040503050406030204" pitchFamily="18" charset="0"/>
                        </a:rPr>
                        <m:t>=</m:t>
                      </m:r>
                      <m:r>
                        <a:rPr lang="el-GR" i="1">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rad>
                            <m:radPr>
                              <m:degHide m:val="on"/>
                              <m:ctrlPr>
                                <a:rPr lang="pt-BR" i="1" smtClean="0">
                                  <a:latin typeface="Cambria Math" panose="02040503050406030204" pitchFamily="18" charset="0"/>
                                  <a:ea typeface="Cambria Math" panose="02040503050406030204" pitchFamily="18" charset="0"/>
                                </a:rPr>
                              </m:ctrlPr>
                            </m:radPr>
                            <m:deg/>
                            <m:e>
                              <m:sSub>
                                <m:sSubPr>
                                  <m:ctrlPr>
                                    <a:rPr lang="pt-BR" i="1" smtClean="0">
                                      <a:latin typeface="Cambria Math" panose="02040503050406030204" pitchFamily="18" charset="0"/>
                                      <a:ea typeface="Cambria Math" panose="02040503050406030204" pitchFamily="18" charset="0"/>
                                    </a:rPr>
                                  </m:ctrlPr>
                                </m:sSubPr>
                                <m:e>
                                  <m:acc>
                                    <m:accPr>
                                      <m:chr m:val="̅"/>
                                      <m:ctrlPr>
                                        <a:rPr lang="pt-BR" i="1" smtClean="0">
                                          <a:latin typeface="Cambria Math" panose="02040503050406030204" pitchFamily="18" charset="0"/>
                                          <a:ea typeface="Cambria Math" panose="02040503050406030204" pitchFamily="18" charset="0"/>
                                        </a:rPr>
                                      </m:ctrlPr>
                                    </m:accPr>
                                    <m:e>
                                      <m:r>
                                        <a:rPr lang="pt-BR" b="0" i="1" smtClean="0">
                                          <a:latin typeface="Cambria Math" panose="02040503050406030204" pitchFamily="18" charset="0"/>
                                          <a:ea typeface="Cambria Math" panose="02040503050406030204" pitchFamily="18" charset="0"/>
                                        </a:rPr>
                                        <m:t>𝛼</m:t>
                                      </m:r>
                                    </m:e>
                                  </m:acc>
                                </m:e>
                                <m:sub>
                                  <m:r>
                                    <a:rPr lang="pt-BR" b="0" i="1" smtClean="0">
                                      <a:latin typeface="Cambria Math" panose="02040503050406030204" pitchFamily="18" charset="0"/>
                                      <a:ea typeface="Cambria Math" panose="02040503050406030204" pitchFamily="18" charset="0"/>
                                    </a:rPr>
                                    <m:t>𝑡</m:t>
                                  </m:r>
                                </m:sub>
                              </m:sSub>
                            </m:e>
                          </m:rad>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r>
                            <a:rPr lang="pt-BR" i="1">
                              <a:latin typeface="Cambria Math" panose="02040503050406030204" pitchFamily="18" charset="0"/>
                              <a:ea typeface="Cambria Math" panose="02040503050406030204" pitchFamily="18" charset="0"/>
                            </a:rPr>
                            <m:t>,</m:t>
                          </m:r>
                          <m:r>
                            <a:rPr lang="pt-BR" i="1" smtClean="0">
                              <a:latin typeface="Cambria Math" panose="02040503050406030204" pitchFamily="18" charset="0"/>
                              <a:ea typeface="Cambria Math" panose="02040503050406030204" pitchFamily="18" charset="0"/>
                            </a:rPr>
                            <m:t> </m:t>
                          </m:r>
                          <m:r>
                            <a:rPr lang="pt-BR" b="0" i="1" smtClean="0">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ea typeface="Cambria Math" panose="02040503050406030204" pitchFamily="18" charset="0"/>
                                </a:rPr>
                              </m:ctrlPr>
                            </m:sSubPr>
                            <m:e>
                              <m:r>
                                <a:rPr lang="pt-BR" i="1">
                                  <a:latin typeface="Cambria Math" panose="02040503050406030204" pitchFamily="18" charset="0"/>
                                  <a:ea typeface="Cambria Math" panose="02040503050406030204" pitchFamily="18" charset="0"/>
                                </a:rPr>
                                <m:t>1−</m:t>
                              </m:r>
                              <m:acc>
                                <m:accPr>
                                  <m:chr m:val="̅"/>
                                  <m:ctrlPr>
                                    <a:rPr lang="pt-BR" i="1">
                                      <a:latin typeface="Cambria Math" panose="02040503050406030204" pitchFamily="18" charset="0"/>
                                      <a:ea typeface="Cambria Math" panose="02040503050406030204" pitchFamily="18" charset="0"/>
                                    </a:rPr>
                                  </m:ctrlPr>
                                </m:accPr>
                                <m:e>
                                  <m:r>
                                    <a:rPr lang="pt-BR" i="1">
                                      <a:latin typeface="Cambria Math" panose="02040503050406030204" pitchFamily="18" charset="0"/>
                                      <a:ea typeface="Cambria Math" panose="02040503050406030204" pitchFamily="18" charset="0"/>
                                    </a:rPr>
                                    <m:t>𝛼</m:t>
                                  </m:r>
                                </m:e>
                              </m:acc>
                            </m:e>
                            <m:sub>
                              <m:r>
                                <a:rPr lang="pt-BR" i="1">
                                  <a:latin typeface="Cambria Math" panose="02040503050406030204" pitchFamily="18" charset="0"/>
                                  <a:ea typeface="Cambria Math" panose="02040503050406030204" pitchFamily="18" charset="0"/>
                                </a:rPr>
                                <m:t>𝑡</m:t>
                              </m:r>
                            </m:sub>
                          </m:sSub>
                          <m:r>
                            <a:rPr lang="pt-BR" b="0" i="1" smtClean="0">
                              <a:latin typeface="Cambria Math" panose="02040503050406030204" pitchFamily="18" charset="0"/>
                              <a:ea typeface="Cambria Math" panose="02040503050406030204" pitchFamily="18" charset="0"/>
                            </a:rPr>
                            <m:t>)</m:t>
                          </m:r>
                          <m:r>
                            <a:rPr lang="pt-BR" b="1" i="1">
                              <a:latin typeface="Cambria Math" panose="02040503050406030204" pitchFamily="18" charset="0"/>
                              <a:ea typeface="Cambria Math" panose="02040503050406030204" pitchFamily="18" charset="0"/>
                            </a:rPr>
                            <m:t>𝑰</m:t>
                          </m:r>
                        </m:e>
                      </m:d>
                      <m:r>
                        <a:rPr lang="pt-BR" b="0" i="0" smtClean="0">
                          <a:latin typeface="Cambria Math" panose="02040503050406030204" pitchFamily="18" charset="0"/>
                          <a:ea typeface="Cambria Math" panose="02040503050406030204" pitchFamily="18" charset="0"/>
                        </a:rPr>
                        <m:t>,</m:t>
                      </m:r>
                    </m:oMath>
                  </m:oMathPara>
                </a14:m>
                <a:endParaRPr lang="pt-BR" dirty="0"/>
              </a:p>
              <a:p>
                <a:pPr marL="0" indent="0">
                  <a:buNone/>
                </a:pPr>
                <a:r>
                  <a:rPr lang="pt-BR" dirty="0"/>
                  <a:t>onde </a:t>
                </a:r>
                <a14:m>
                  <m:oMath xmlns:m="http://schemas.openxmlformats.org/officeDocument/2006/math">
                    <m:sSub>
                      <m:sSubPr>
                        <m:ctrlPr>
                          <a:rPr lang="pt-BR" i="1" smtClean="0">
                            <a:latin typeface="Cambria Math" panose="02040503050406030204" pitchFamily="18" charset="0"/>
                          </a:rPr>
                        </m:ctrlPr>
                      </m:sSubPr>
                      <m:e>
                        <m:r>
                          <a:rPr lang="pt-BR" i="1" smtClean="0">
                            <a:latin typeface="Cambria Math" panose="02040503050406030204" pitchFamily="18" charset="0"/>
                            <a:ea typeface="Cambria Math" panose="02040503050406030204" pitchFamily="18" charset="0"/>
                          </a:rPr>
                          <m:t>𝛼</m:t>
                        </m:r>
                      </m:e>
                      <m:sub>
                        <m:r>
                          <a:rPr lang="pt-BR" b="0" i="1" smtClean="0">
                            <a:latin typeface="Cambria Math" panose="02040503050406030204" pitchFamily="18" charset="0"/>
                          </a:rPr>
                          <m:t>𝑡</m:t>
                        </m:r>
                      </m:sub>
                    </m:sSub>
                    <m:r>
                      <a:rPr lang="pt-BR" b="0" i="1" smtClean="0">
                        <a:latin typeface="Cambria Math" panose="02040503050406030204" pitchFamily="18" charset="0"/>
                      </a:rPr>
                      <m:t>=</m:t>
                    </m:r>
                    <m:r>
                      <a:rPr lang="pt-BR" i="1">
                        <a:latin typeface="Cambria Math" panose="02040503050406030204" pitchFamily="18" charset="0"/>
                        <a:ea typeface="Cambria Math" panose="02040503050406030204" pitchFamily="18" charset="0"/>
                      </a:rPr>
                      <m:t>1−</m:t>
                    </m:r>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oMath>
                </a14:m>
                <a:r>
                  <a:rPr lang="pt-BR" dirty="0"/>
                  <a:t> e </a:t>
                </a:r>
                <a14:m>
                  <m:oMath xmlns:m="http://schemas.openxmlformats.org/officeDocument/2006/math">
                    <m:sSub>
                      <m:sSubPr>
                        <m:ctrlPr>
                          <a:rPr lang="pt-BR" i="1">
                            <a:latin typeface="Cambria Math" panose="02040503050406030204" pitchFamily="18" charset="0"/>
                            <a:ea typeface="Cambria Math" panose="02040503050406030204" pitchFamily="18" charset="0"/>
                          </a:rPr>
                        </m:ctrlPr>
                      </m:sSubPr>
                      <m:e>
                        <m:acc>
                          <m:accPr>
                            <m:chr m:val="̅"/>
                            <m:ctrlPr>
                              <a:rPr lang="pt-BR" i="1">
                                <a:latin typeface="Cambria Math" panose="02040503050406030204" pitchFamily="18" charset="0"/>
                                <a:ea typeface="Cambria Math" panose="02040503050406030204" pitchFamily="18" charset="0"/>
                              </a:rPr>
                            </m:ctrlPr>
                          </m:accPr>
                          <m:e>
                            <m:r>
                              <a:rPr lang="pt-BR" i="1">
                                <a:latin typeface="Cambria Math" panose="02040503050406030204" pitchFamily="18" charset="0"/>
                                <a:ea typeface="Cambria Math" panose="02040503050406030204" pitchFamily="18" charset="0"/>
                              </a:rPr>
                              <m:t>𝛼</m:t>
                            </m:r>
                          </m:e>
                        </m:acc>
                      </m:e>
                      <m:sub>
                        <m:r>
                          <a:rPr lang="pt-BR" i="1">
                            <a:latin typeface="Cambria Math" panose="02040503050406030204" pitchFamily="18" charset="0"/>
                            <a:ea typeface="Cambria Math" panose="02040503050406030204" pitchFamily="18" charset="0"/>
                          </a:rPr>
                          <m:t>𝑡</m:t>
                        </m:r>
                      </m:sub>
                    </m:sSub>
                    <m:r>
                      <a:rPr lang="pt-BR" b="0" i="1" smtClean="0">
                        <a:latin typeface="Cambria Math" panose="02040503050406030204" pitchFamily="18" charset="0"/>
                        <a:ea typeface="Cambria Math" panose="02040503050406030204" pitchFamily="18" charset="0"/>
                      </a:rPr>
                      <m:t>=</m:t>
                    </m:r>
                    <m:nary>
                      <m:naryPr>
                        <m:chr m:val="∏"/>
                        <m:ctrlPr>
                          <a:rPr lang="pt-BR" i="1">
                            <a:latin typeface="Cambria Math" panose="02040503050406030204" pitchFamily="18" charset="0"/>
                          </a:rPr>
                        </m:ctrlPr>
                      </m:naryPr>
                      <m:sub>
                        <m:r>
                          <a:rPr lang="pt-BR" b="0" i="1" smtClean="0">
                            <a:latin typeface="Cambria Math" panose="02040503050406030204" pitchFamily="18" charset="0"/>
                          </a:rPr>
                          <m:t>𝑖</m:t>
                        </m:r>
                        <m:r>
                          <a:rPr lang="pt-BR" i="1">
                            <a:latin typeface="Cambria Math" panose="02040503050406030204" pitchFamily="18" charset="0"/>
                          </a:rPr>
                          <m:t>=1</m:t>
                        </m:r>
                      </m:sub>
                      <m:sup>
                        <m:r>
                          <a:rPr lang="pt-BR" b="0" i="1" smtClean="0">
                            <a:latin typeface="Cambria Math" panose="02040503050406030204" pitchFamily="18" charset="0"/>
                          </a:rPr>
                          <m:t>𝑡</m:t>
                        </m:r>
                      </m:sup>
                      <m:e>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𝛼</m:t>
                            </m:r>
                          </m:e>
                          <m:sub>
                            <m:r>
                              <a:rPr lang="pt-BR" b="0" i="1" smtClean="0">
                                <a:latin typeface="Cambria Math" panose="02040503050406030204" pitchFamily="18" charset="0"/>
                                <a:ea typeface="Cambria Math" panose="02040503050406030204" pitchFamily="18" charset="0"/>
                              </a:rPr>
                              <m:t>𝑖</m:t>
                            </m:r>
                          </m:sub>
                        </m:sSub>
                      </m:e>
                    </m:nary>
                  </m:oMath>
                </a14:m>
                <a:r>
                  <a:rPr lang="pt-BR" dirty="0"/>
                  <a:t>.</a:t>
                </a:r>
              </a:p>
              <a:p>
                <a:endParaRPr lang="pt-BR" dirty="0"/>
              </a:p>
            </p:txBody>
          </p:sp>
        </mc:Choice>
        <mc:Fallback>
          <p:sp>
            <p:nvSpPr>
              <p:cNvPr id="3" name="Espaço Reservado para Conteúdo 2">
                <a:extLst>
                  <a:ext uri="{FF2B5EF4-FFF2-40B4-BE49-F238E27FC236}">
                    <a16:creationId xmlns:a16="http://schemas.microsoft.com/office/drawing/2014/main" id="{55264B82-DA8A-6C23-8CBB-F4A27F6B2232}"/>
                  </a:ext>
                </a:extLst>
              </p:cNvPr>
              <p:cNvSpPr>
                <a:spLocks noGrp="1" noRot="1" noChangeAspect="1" noMove="1" noResize="1" noEditPoints="1" noAdjustHandles="1" noChangeArrowheads="1" noChangeShapeType="1" noTextEdit="1"/>
              </p:cNvSpPr>
              <p:nvPr>
                <p:ph idx="1"/>
              </p:nvPr>
            </p:nvSpPr>
            <p:spPr>
              <a:xfrm>
                <a:off x="838200" y="1825624"/>
                <a:ext cx="11095182" cy="5032375"/>
              </a:xfrm>
              <a:blipFill>
                <a:blip r:embed="rId2"/>
                <a:stretch>
                  <a:fillRect l="-1154" t="-1937"/>
                </a:stretch>
              </a:blipFill>
            </p:spPr>
            <p:txBody>
              <a:bodyPr/>
              <a:lstStyle/>
              <a:p>
                <a:r>
                  <a:rPr lang="pt-BR">
                    <a:noFill/>
                  </a:rPr>
                  <a:t> </a:t>
                </a:r>
              </a:p>
            </p:txBody>
          </p:sp>
        </mc:Fallback>
      </mc:AlternateContent>
    </p:spTree>
    <p:extLst>
      <p:ext uri="{BB962C8B-B14F-4D97-AF65-F5344CB8AC3E}">
        <p14:creationId xmlns:p14="http://schemas.microsoft.com/office/powerpoint/2010/main" val="1611610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B35CEA7-EF97-1137-AFA2-4B38608736ED}"/>
              </a:ext>
            </a:extLst>
          </p:cNvPr>
          <p:cNvSpPr>
            <a:spLocks noGrp="1"/>
          </p:cNvSpPr>
          <p:nvPr>
            <p:ph type="title"/>
          </p:nvPr>
        </p:nvSpPr>
        <p:spPr/>
        <p:txBody>
          <a:bodyPr/>
          <a:lstStyle/>
          <a:p>
            <a:r>
              <a:rPr lang="pt-BR" dirty="0"/>
              <a:t>Processo de difusão reversa</a:t>
            </a:r>
          </a:p>
        </p:txBody>
      </p:sp>
      <mc:AlternateContent xmlns:mc="http://schemas.openxmlformats.org/markup-compatibility/2006">
        <mc:Choice xmlns:a14="http://schemas.microsoft.com/office/drawing/2010/main" Requires="a14">
          <p:sp>
            <p:nvSpPr>
              <p:cNvPr id="3" name="Espaço Reservado para Conteúdo 2">
                <a:extLst>
                  <a:ext uri="{FF2B5EF4-FFF2-40B4-BE49-F238E27FC236}">
                    <a16:creationId xmlns:a16="http://schemas.microsoft.com/office/drawing/2014/main" id="{4590762E-8B77-8587-8074-185CAECEF343}"/>
                  </a:ext>
                </a:extLst>
              </p:cNvPr>
              <p:cNvSpPr>
                <a:spLocks noGrp="1"/>
              </p:cNvSpPr>
              <p:nvPr>
                <p:ph idx="1"/>
              </p:nvPr>
            </p:nvSpPr>
            <p:spPr>
              <a:xfrm>
                <a:off x="838199" y="1825624"/>
                <a:ext cx="11095183" cy="5032375"/>
              </a:xfrm>
            </p:spPr>
            <p:txBody>
              <a:bodyPr/>
              <a:lstStyle/>
              <a:p>
                <a:r>
                  <a:rPr lang="pt-BR" dirty="0"/>
                  <a:t>A “mágica” dos modelos de difusão ocorre no processo inverso.</a:t>
                </a:r>
              </a:p>
              <a:p>
                <a:r>
                  <a:rPr lang="pt-BR" dirty="0"/>
                  <a:t>Se pudermos reverter o processo direto e amostrar da distribuição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poderemos recriar a amostra verdadeira, </a:t>
                </a:r>
                <a14:m>
                  <m:oMath xmlns:m="http://schemas.openxmlformats.org/officeDocument/2006/math">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0</m:t>
                        </m:r>
                      </m:sub>
                    </m:sSub>
                  </m:oMath>
                </a14:m>
                <a:r>
                  <a:rPr lang="pt-BR" dirty="0"/>
                  <a:t>, a partir de uma amostra de ruído Gaussiano, </a:t>
                </a:r>
                <a14:m>
                  <m:oMath xmlns:m="http://schemas.openxmlformats.org/officeDocument/2006/math">
                    <m:sSub>
                      <m:sSubPr>
                        <m:ctrlPr>
                          <a:rPr lang="pt-BR" i="1">
                            <a:latin typeface="Cambria Math" panose="02040503050406030204" pitchFamily="18" charset="0"/>
                          </a:rPr>
                        </m:ctrlPr>
                      </m:sSubPr>
                      <m:e>
                        <m:r>
                          <a:rPr lang="pt-BR" b="1" i="1" smtClean="0">
                            <a:latin typeface="Cambria Math" panose="02040503050406030204" pitchFamily="18" charset="0"/>
                          </a:rPr>
                          <m:t>𝒙</m:t>
                        </m:r>
                      </m:e>
                      <m:sub>
                        <m:r>
                          <a:rPr lang="pt-BR" i="1">
                            <a:latin typeface="Cambria Math" panose="02040503050406030204" pitchFamily="18" charset="0"/>
                          </a:rPr>
                          <m:t>𝑡</m:t>
                        </m:r>
                      </m:sub>
                    </m:sSub>
                    <m:r>
                      <a:rPr lang="pt-BR" i="1">
                        <a:latin typeface="Cambria Math" panose="02040503050406030204" pitchFamily="18" charset="0"/>
                        <a:ea typeface="Cambria Math" panose="02040503050406030204" pitchFamily="18" charset="0"/>
                      </a:rPr>
                      <m:t>~</m:t>
                    </m:r>
                    <m:r>
                      <a:rPr lang="el-GR" i="1">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r>
                          <a:rPr lang="pt-BR" b="1" i="1">
                            <a:latin typeface="Cambria Math" panose="02040503050406030204" pitchFamily="18" charset="0"/>
                            <a:ea typeface="Cambria Math" panose="02040503050406030204" pitchFamily="18" charset="0"/>
                          </a:rPr>
                          <m:t>𝟎</m:t>
                        </m:r>
                        <m:r>
                          <a:rPr lang="pt-BR" i="1">
                            <a:latin typeface="Cambria Math" panose="02040503050406030204" pitchFamily="18" charset="0"/>
                            <a:ea typeface="Cambria Math" panose="02040503050406030204" pitchFamily="18" charset="0"/>
                          </a:rPr>
                          <m:t>,</m:t>
                        </m:r>
                        <m:r>
                          <a:rPr lang="pt-BR" b="1" i="1">
                            <a:latin typeface="Cambria Math" panose="02040503050406030204" pitchFamily="18" charset="0"/>
                            <a:ea typeface="Cambria Math" panose="02040503050406030204" pitchFamily="18" charset="0"/>
                          </a:rPr>
                          <m:t>𝑰</m:t>
                        </m:r>
                      </m:e>
                    </m:d>
                  </m:oMath>
                </a14:m>
                <a:r>
                  <a:rPr lang="pt-BR" dirty="0"/>
                  <a:t>.</a:t>
                </a:r>
              </a:p>
              <a:p>
                <a:r>
                  <a:rPr lang="pt-BR" dirty="0"/>
                  <a:t>Em termos práticos, nós não conhecemos a distribuição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a:t>
                </a:r>
              </a:p>
              <a:p>
                <a:r>
                  <a:rPr lang="pt-BR" dirty="0"/>
                  <a:t>É algo intratável, dado que estimativas estatísticas de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requerem cálculos envolvendo a distribuição real dos dados, o que não existe ou é desconhecido.</a:t>
                </a:r>
              </a:p>
              <a:p>
                <a:pPr marL="0" indent="0">
                  <a:buNone/>
                </a:pPr>
                <a:endParaRPr lang="pt-BR" dirty="0"/>
              </a:p>
            </p:txBody>
          </p:sp>
        </mc:Choice>
        <mc:Fallback>
          <p:sp>
            <p:nvSpPr>
              <p:cNvPr id="3" name="Espaço Reservado para Conteúdo 2">
                <a:extLst>
                  <a:ext uri="{FF2B5EF4-FFF2-40B4-BE49-F238E27FC236}">
                    <a16:creationId xmlns:a16="http://schemas.microsoft.com/office/drawing/2014/main" id="{4590762E-8B77-8587-8074-185CAECEF343}"/>
                  </a:ext>
                </a:extLst>
              </p:cNvPr>
              <p:cNvSpPr>
                <a:spLocks noGrp="1" noRot="1" noChangeAspect="1" noMove="1" noResize="1" noEditPoints="1" noAdjustHandles="1" noChangeArrowheads="1" noChangeShapeType="1" noTextEdit="1"/>
              </p:cNvSpPr>
              <p:nvPr>
                <p:ph idx="1"/>
              </p:nvPr>
            </p:nvSpPr>
            <p:spPr>
              <a:xfrm>
                <a:off x="838199" y="1825624"/>
                <a:ext cx="11095183" cy="5032375"/>
              </a:xfrm>
              <a:blipFill>
                <a:blip r:embed="rId2"/>
                <a:stretch>
                  <a:fillRect l="-934" t="-1937" r="-604"/>
                </a:stretch>
              </a:blipFill>
            </p:spPr>
            <p:txBody>
              <a:bodyPr/>
              <a:lstStyle/>
              <a:p>
                <a:r>
                  <a:rPr lang="pt-BR">
                    <a:noFill/>
                  </a:rPr>
                  <a:t> </a:t>
                </a:r>
              </a:p>
            </p:txBody>
          </p:sp>
        </mc:Fallback>
      </mc:AlternateContent>
    </p:spTree>
    <p:extLst>
      <p:ext uri="{BB962C8B-B14F-4D97-AF65-F5344CB8AC3E}">
        <p14:creationId xmlns:p14="http://schemas.microsoft.com/office/powerpoint/2010/main" val="36313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0C901D-951E-8EC3-1860-FCAA5A20E692}"/>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4F4A1261-00B0-C2BC-2D11-4A18C04574DA}"/>
              </a:ext>
            </a:extLst>
          </p:cNvPr>
          <p:cNvSpPr>
            <a:spLocks noGrp="1"/>
          </p:cNvSpPr>
          <p:nvPr>
            <p:ph type="title"/>
          </p:nvPr>
        </p:nvSpPr>
        <p:spPr/>
        <p:txBody>
          <a:bodyPr/>
          <a:lstStyle/>
          <a:p>
            <a:r>
              <a:rPr lang="pt-BR" dirty="0"/>
              <a:t>Processo de difusão reversa</a:t>
            </a:r>
          </a:p>
        </p:txBody>
      </p:sp>
      <mc:AlternateContent xmlns:mc="http://schemas.openxmlformats.org/markup-compatibility/2006">
        <mc:Choice xmlns:a14="http://schemas.microsoft.com/office/drawing/2010/main" Requires="a14">
          <p:sp>
            <p:nvSpPr>
              <p:cNvPr id="3" name="Espaço Reservado para Conteúdo 2">
                <a:extLst>
                  <a:ext uri="{FF2B5EF4-FFF2-40B4-BE49-F238E27FC236}">
                    <a16:creationId xmlns:a16="http://schemas.microsoft.com/office/drawing/2014/main" id="{BA944ABF-84B8-137B-5455-6934887E44B0}"/>
                  </a:ext>
                </a:extLst>
              </p:cNvPr>
              <p:cNvSpPr>
                <a:spLocks noGrp="1"/>
              </p:cNvSpPr>
              <p:nvPr>
                <p:ph idx="1"/>
              </p:nvPr>
            </p:nvSpPr>
            <p:spPr>
              <a:xfrm>
                <a:off x="838200" y="1825624"/>
                <a:ext cx="11353799" cy="2977285"/>
              </a:xfrm>
            </p:spPr>
            <p:txBody>
              <a:bodyPr>
                <a:normAutofit lnSpcReduction="10000"/>
              </a:bodyPr>
              <a:lstStyle/>
              <a:p>
                <a:r>
                  <a:rPr lang="pt-BR" dirty="0"/>
                  <a:t>Então como podemos modelar o processo de difusão reversa?</a:t>
                </a:r>
              </a:p>
              <a:p>
                <a:r>
                  <a:rPr lang="pt-BR" dirty="0"/>
                  <a:t>Nós aproximamos o processo reverso, </a:t>
                </a:r>
                <a14:m>
                  <m:oMath xmlns:m="http://schemas.openxmlformats.org/officeDocument/2006/math">
                    <m:r>
                      <a:rPr lang="pt-BR" i="1">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com um modelo parametrizável,  </a:t>
                </a:r>
                <a14:m>
                  <m:oMath xmlns:m="http://schemas.openxmlformats.org/officeDocument/2006/math">
                    <m:sSub>
                      <m:sSubPr>
                        <m:ctrlPr>
                          <a:rPr lang="pt-BR" i="1" smtClean="0">
                            <a:latin typeface="Cambria Math" panose="02040503050406030204" pitchFamily="18" charset="0"/>
                          </a:rPr>
                        </m:ctrlPr>
                      </m:sSubPr>
                      <m:e>
                        <m:r>
                          <a:rPr lang="pt-BR" b="0" i="1" smtClean="0">
                            <a:latin typeface="Cambria Math" panose="02040503050406030204" pitchFamily="18" charset="0"/>
                          </a:rPr>
                          <m:t>𝑝</m:t>
                        </m:r>
                      </m:e>
                      <m:sub>
                        <m:r>
                          <a:rPr lang="pt-BR" i="1" smtClean="0">
                            <a:latin typeface="Cambria Math" panose="02040503050406030204" pitchFamily="18" charset="0"/>
                            <a:ea typeface="Cambria Math" panose="02040503050406030204" pitchFamily="18" charset="0"/>
                          </a:rPr>
                          <m:t>𝜃</m:t>
                        </m:r>
                      </m:sub>
                    </m:sSub>
                  </m:oMath>
                </a14:m>
                <a:r>
                  <a:rPr lang="pt-BR" dirty="0"/>
                  <a:t>, (e.g., uma rede neural).</a:t>
                </a:r>
              </a:p>
              <a:p>
                <a:r>
                  <a:rPr lang="pt-BR" dirty="0"/>
                  <a:t>Como </a:t>
                </a:r>
                <a14:m>
                  <m:oMath xmlns:m="http://schemas.openxmlformats.org/officeDocument/2006/math">
                    <m:r>
                      <a:rPr lang="pt-BR" i="1" smtClean="0">
                        <a:latin typeface="Cambria Math" panose="02040503050406030204" pitchFamily="18" charset="0"/>
                        <a:ea typeface="Cambria Math" panose="02040503050406030204" pitchFamily="18" charset="0"/>
                      </a:rPr>
                      <m:t>𝑞</m:t>
                    </m:r>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b="0" i="1" smtClean="0">
                                <a:latin typeface="Cambria Math" panose="02040503050406030204" pitchFamily="18" charset="0"/>
                              </a:rPr>
                              <m:t>𝑡</m:t>
                            </m:r>
                          </m:sub>
                        </m:sSub>
                      </m:e>
                    </m:d>
                  </m:oMath>
                </a14:m>
                <a:r>
                  <a:rPr lang="pt-BR" dirty="0"/>
                  <a:t> também será gaussiano, para </a:t>
                </a:r>
                <a14:m>
                  <m:oMath xmlns:m="http://schemas.openxmlformats.org/officeDocument/2006/math">
                    <m:sSub>
                      <m:sSubPr>
                        <m:ctrlPr>
                          <a:rPr lang="pt-BR" i="1">
                            <a:latin typeface="Cambria Math" panose="02040503050406030204" pitchFamily="18" charset="0"/>
                          </a:rPr>
                        </m:ctrlPr>
                      </m:sSubPr>
                      <m:e>
                        <m:r>
                          <a:rPr lang="pt-BR" i="1">
                            <a:latin typeface="Cambria Math" panose="02040503050406030204" pitchFamily="18" charset="0"/>
                            <a:ea typeface="Cambria Math" panose="02040503050406030204" pitchFamily="18" charset="0"/>
                          </a:rPr>
                          <m:t>𝛽</m:t>
                        </m:r>
                      </m:e>
                      <m:sub>
                        <m:r>
                          <a:rPr lang="pt-BR" i="1">
                            <a:latin typeface="Cambria Math" panose="02040503050406030204" pitchFamily="18" charset="0"/>
                          </a:rPr>
                          <m:t>𝑡</m:t>
                        </m:r>
                      </m:sub>
                    </m:sSub>
                  </m:oMath>
                </a14:m>
                <a:r>
                  <a:rPr lang="pt-BR" dirty="0"/>
                  <a:t> pequeno o suficiente, podemos escolher </a:t>
                </a:r>
                <a14:m>
                  <m:oMath xmlns:m="http://schemas.openxmlformats.org/officeDocument/2006/math">
                    <m:sSub>
                      <m:sSubPr>
                        <m:ctrlPr>
                          <a:rPr lang="pt-BR" i="1">
                            <a:latin typeface="Cambria Math" panose="02040503050406030204" pitchFamily="18" charset="0"/>
                          </a:rPr>
                        </m:ctrlPr>
                      </m:sSubPr>
                      <m:e>
                        <m:r>
                          <a:rPr lang="pt-BR" i="1">
                            <a:latin typeface="Cambria Math" panose="02040503050406030204" pitchFamily="18" charset="0"/>
                          </a:rPr>
                          <m:t>𝑝</m:t>
                        </m:r>
                      </m:e>
                      <m:sub>
                        <m:r>
                          <a:rPr lang="pt-BR" i="1">
                            <a:latin typeface="Cambria Math" panose="02040503050406030204" pitchFamily="18" charset="0"/>
                            <a:ea typeface="Cambria Math" panose="02040503050406030204" pitchFamily="18" charset="0"/>
                          </a:rPr>
                          <m:t>𝜃</m:t>
                        </m:r>
                      </m:sub>
                    </m:sSub>
                  </m:oMath>
                </a14:m>
                <a:r>
                  <a:rPr lang="pt-BR" dirty="0"/>
                  <a:t> como sendo uma distribuição Gaussiana e apenas parametrizar sua média e variância</a:t>
                </a:r>
              </a:p>
              <a:p>
                <a:pPr marL="0" indent="0">
                  <a:buNone/>
                </a:pPr>
                <a14:m>
                  <m:oMathPara xmlns:m="http://schemas.openxmlformats.org/officeDocument/2006/math">
                    <m:oMathParaPr>
                      <m:jc m:val="centerGroup"/>
                    </m:oMathParaPr>
                    <m:oMath xmlns:m="http://schemas.openxmlformats.org/officeDocument/2006/math">
                      <m:sSub>
                        <m:sSubPr>
                          <m:ctrlPr>
                            <a:rPr lang="pt-BR" i="1">
                              <a:latin typeface="Cambria Math" panose="02040503050406030204" pitchFamily="18" charset="0"/>
                            </a:rPr>
                          </m:ctrlPr>
                        </m:sSubPr>
                        <m:e>
                          <m:r>
                            <a:rPr lang="pt-BR" i="1">
                              <a:latin typeface="Cambria Math" panose="02040503050406030204" pitchFamily="18" charset="0"/>
                            </a:rPr>
                            <m:t>𝑝</m:t>
                          </m:r>
                        </m:e>
                        <m:sub>
                          <m:r>
                            <a:rPr lang="pt-BR" i="1">
                              <a:latin typeface="Cambria Math" panose="02040503050406030204" pitchFamily="18" charset="0"/>
                              <a:ea typeface="Cambria Math" panose="02040503050406030204" pitchFamily="18" charset="0"/>
                            </a:rPr>
                            <m:t>𝜃</m:t>
                          </m:r>
                        </m:sub>
                      </m:sSub>
                      <m:d>
                        <m:dPr>
                          <m:ctrlPr>
                            <a:rPr lang="pt-BR" b="1"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i="1">
                                  <a:latin typeface="Cambria Math" panose="02040503050406030204" pitchFamily="18" charset="0"/>
                                </a:rPr>
                                <m:t>−1</m:t>
                              </m:r>
                            </m:sub>
                          </m:sSub>
                        </m:e>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e>
                      </m:d>
                      <m:r>
                        <a:rPr lang="pt-BR" b="0" i="1" smtClean="0">
                          <a:latin typeface="Cambria Math" panose="02040503050406030204" pitchFamily="18" charset="0"/>
                          <a:ea typeface="Cambria Math" panose="02040503050406030204" pitchFamily="18" charset="0"/>
                        </a:rPr>
                        <m:t>=</m:t>
                      </m:r>
                      <m:r>
                        <a:rPr lang="el-GR" i="1" smtClean="0">
                          <a:latin typeface="Cambria Math" panose="02040503050406030204" pitchFamily="18" charset="0"/>
                          <a:ea typeface="Cambria Math" panose="02040503050406030204" pitchFamily="18" charset="0"/>
                        </a:rPr>
                        <m:t>𝛮</m:t>
                      </m:r>
                      <m:d>
                        <m:dPr>
                          <m:ctrlPr>
                            <a:rPr lang="pt-BR" i="1">
                              <a:latin typeface="Cambria Math" panose="02040503050406030204" pitchFamily="18" charset="0"/>
                              <a:ea typeface="Cambria Math" panose="02040503050406030204" pitchFamily="18" charset="0"/>
                            </a:rPr>
                          </m:ctrlPr>
                        </m:dPr>
                        <m:e>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r>
                                <a:rPr lang="pt-BR" b="0" i="1" smtClean="0">
                                  <a:latin typeface="Cambria Math" panose="02040503050406030204" pitchFamily="18" charset="0"/>
                                </a:rPr>
                                <m:t>−1</m:t>
                              </m:r>
                            </m:sub>
                          </m:sSub>
                          <m:r>
                            <a:rPr lang="pt-BR" b="0" i="1" smtClean="0">
                              <a:latin typeface="Cambria Math" panose="02040503050406030204" pitchFamily="18" charset="0"/>
                            </a:rPr>
                            <m:t>;</m:t>
                          </m:r>
                          <m:sSub>
                            <m:sSubPr>
                              <m:ctrlPr>
                                <a:rPr lang="pt-BR" b="0" i="1" smtClean="0">
                                  <a:latin typeface="Cambria Math" panose="02040503050406030204" pitchFamily="18" charset="0"/>
                                </a:rPr>
                              </m:ctrlPr>
                            </m:sSubPr>
                            <m:e>
                              <m:r>
                                <a:rPr lang="pt-BR" b="1" i="1" smtClean="0">
                                  <a:latin typeface="Cambria Math" panose="02040503050406030204" pitchFamily="18" charset="0"/>
                                  <a:ea typeface="Cambria Math" panose="02040503050406030204" pitchFamily="18" charset="0"/>
                                </a:rPr>
                                <m:t>𝝁</m:t>
                              </m:r>
                            </m:e>
                            <m:sub>
                              <m:r>
                                <a:rPr lang="pt-BR" i="1">
                                  <a:latin typeface="Cambria Math" panose="02040503050406030204" pitchFamily="18" charset="0"/>
                                  <a:ea typeface="Cambria Math" panose="02040503050406030204" pitchFamily="18" charset="0"/>
                                </a:rPr>
                                <m:t>𝜃</m:t>
                              </m:r>
                            </m:sub>
                          </m:sSub>
                          <m:r>
                            <a:rPr lang="pt-BR" b="0" i="1" smtClean="0">
                              <a:latin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r>
                            <a:rPr lang="pt-BR" b="0" i="1" smtClean="0">
                              <a:latin typeface="Cambria Math" panose="02040503050406030204" pitchFamily="18" charset="0"/>
                            </a:rPr>
                            <m:t>𝑡</m:t>
                          </m:r>
                          <m:r>
                            <a:rPr lang="pt-BR" b="0" i="1" smtClean="0">
                              <a:latin typeface="Cambria Math" panose="02040503050406030204" pitchFamily="18" charset="0"/>
                            </a:rPr>
                            <m:t>)</m:t>
                          </m:r>
                          <m:r>
                            <a:rPr lang="pt-BR" i="1">
                              <a:latin typeface="Cambria Math" panose="02040503050406030204" pitchFamily="18" charset="0"/>
                              <a:ea typeface="Cambria Math" panose="02040503050406030204" pitchFamily="18" charset="0"/>
                            </a:rPr>
                            <m:t>,</m:t>
                          </m:r>
                          <m:sSub>
                            <m:sSubPr>
                              <m:ctrlPr>
                                <a:rPr lang="pt-BR" i="1" smtClean="0">
                                  <a:latin typeface="Cambria Math" panose="02040503050406030204" pitchFamily="18" charset="0"/>
                                  <a:ea typeface="Cambria Math" panose="02040503050406030204" pitchFamily="18" charset="0"/>
                                </a:rPr>
                              </m:ctrlPr>
                            </m:sSubPr>
                            <m:e>
                              <m:r>
                                <a:rPr lang="el-GR" b="1" i="1" smtClean="0">
                                  <a:latin typeface="Cambria Math" panose="02040503050406030204" pitchFamily="18" charset="0"/>
                                  <a:ea typeface="Cambria Math" panose="02040503050406030204" pitchFamily="18" charset="0"/>
                                </a:rPr>
                                <m:t>𝜮</m:t>
                              </m:r>
                            </m:e>
                            <m:sub>
                              <m:r>
                                <a:rPr lang="pt-BR" i="1">
                                  <a:latin typeface="Cambria Math" panose="02040503050406030204" pitchFamily="18" charset="0"/>
                                  <a:ea typeface="Cambria Math" panose="02040503050406030204" pitchFamily="18" charset="0"/>
                                </a:rPr>
                                <m:t>𝜃</m:t>
                              </m:r>
                            </m:sub>
                          </m:sSub>
                          <m:r>
                            <a:rPr lang="pt-BR" b="0" i="1" smtClean="0">
                              <a:latin typeface="Cambria Math" panose="02040503050406030204" pitchFamily="18" charset="0"/>
                              <a:ea typeface="Cambria Math" panose="02040503050406030204" pitchFamily="18" charset="0"/>
                            </a:rPr>
                            <m:t>(</m:t>
                          </m:r>
                          <m:sSub>
                            <m:sSubPr>
                              <m:ctrlPr>
                                <a:rPr lang="pt-BR" i="1">
                                  <a:latin typeface="Cambria Math" panose="02040503050406030204" pitchFamily="18" charset="0"/>
                                </a:rPr>
                              </m:ctrlPr>
                            </m:sSubPr>
                            <m:e>
                              <m:r>
                                <a:rPr lang="pt-BR" b="1" i="1">
                                  <a:latin typeface="Cambria Math" panose="02040503050406030204" pitchFamily="18" charset="0"/>
                                </a:rPr>
                                <m:t>𝒙</m:t>
                              </m:r>
                            </m:e>
                            <m:sub>
                              <m:r>
                                <a:rPr lang="pt-BR" i="1">
                                  <a:latin typeface="Cambria Math" panose="02040503050406030204" pitchFamily="18" charset="0"/>
                                </a:rPr>
                                <m:t>𝑡</m:t>
                              </m:r>
                            </m:sub>
                          </m:sSub>
                          <m:r>
                            <a:rPr lang="pt-BR" b="0" i="1" smtClean="0">
                              <a:latin typeface="Cambria Math" panose="02040503050406030204" pitchFamily="18" charset="0"/>
                            </a:rPr>
                            <m:t>,</m:t>
                          </m:r>
                          <m:r>
                            <a:rPr lang="pt-BR" b="0" i="1" smtClean="0">
                              <a:latin typeface="Cambria Math" panose="02040503050406030204" pitchFamily="18" charset="0"/>
                            </a:rPr>
                            <m:t>𝑡</m:t>
                          </m:r>
                          <m:r>
                            <a:rPr lang="pt-BR" b="0" i="1" smtClean="0">
                              <a:latin typeface="Cambria Math" panose="02040503050406030204" pitchFamily="18" charset="0"/>
                              <a:ea typeface="Cambria Math" panose="02040503050406030204" pitchFamily="18" charset="0"/>
                            </a:rPr>
                            <m:t>)</m:t>
                          </m:r>
                        </m:e>
                      </m:d>
                      <m:r>
                        <a:rPr lang="pt-BR" b="0" i="0" smtClean="0">
                          <a:latin typeface="Cambria Math" panose="02040503050406030204" pitchFamily="18" charset="0"/>
                          <a:ea typeface="Cambria Math" panose="02040503050406030204" pitchFamily="18" charset="0"/>
                        </a:rPr>
                        <m:t>.</m:t>
                      </m:r>
                    </m:oMath>
                  </m:oMathPara>
                </a14:m>
                <a:endParaRPr lang="pt-BR" dirty="0"/>
              </a:p>
              <a:p>
                <a:pPr marL="0" indent="0">
                  <a:buNone/>
                </a:pPr>
                <a:endParaRPr lang="pt-BR" dirty="0"/>
              </a:p>
            </p:txBody>
          </p:sp>
        </mc:Choice>
        <mc:Fallback>
          <p:sp>
            <p:nvSpPr>
              <p:cNvPr id="3" name="Espaço Reservado para Conteúdo 2">
                <a:extLst>
                  <a:ext uri="{FF2B5EF4-FFF2-40B4-BE49-F238E27FC236}">
                    <a16:creationId xmlns:a16="http://schemas.microsoft.com/office/drawing/2014/main" id="{BA944ABF-84B8-137B-5455-6934887E44B0}"/>
                  </a:ext>
                </a:extLst>
              </p:cNvPr>
              <p:cNvSpPr>
                <a:spLocks noGrp="1" noRot="1" noChangeAspect="1" noMove="1" noResize="1" noEditPoints="1" noAdjustHandles="1" noChangeArrowheads="1" noChangeShapeType="1" noTextEdit="1"/>
              </p:cNvSpPr>
              <p:nvPr>
                <p:ph idx="1"/>
              </p:nvPr>
            </p:nvSpPr>
            <p:spPr>
              <a:xfrm>
                <a:off x="838200" y="1825624"/>
                <a:ext cx="11353799" cy="2977285"/>
              </a:xfrm>
              <a:blipFill>
                <a:blip r:embed="rId2"/>
                <a:stretch>
                  <a:fillRect l="-967" t="-4499"/>
                </a:stretch>
              </a:blipFill>
            </p:spPr>
            <p:txBody>
              <a:bodyPr/>
              <a:lstStyle/>
              <a:p>
                <a:r>
                  <a:rPr lang="pt-BR">
                    <a:noFill/>
                  </a:rPr>
                  <a:t> </a:t>
                </a:r>
              </a:p>
            </p:txBody>
          </p:sp>
        </mc:Fallback>
      </mc:AlternateContent>
      <p:pic>
        <p:nvPicPr>
          <p:cNvPr id="4" name="Picture 2">
            <a:extLst>
              <a:ext uri="{FF2B5EF4-FFF2-40B4-BE49-F238E27FC236}">
                <a16:creationId xmlns:a16="http://schemas.microsoft.com/office/drawing/2014/main" id="{16B21B98-BA57-BCA8-DC49-9C181BC7B2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648"/>
          <a:stretch/>
        </p:blipFill>
        <p:spPr bwMode="auto">
          <a:xfrm>
            <a:off x="2568823" y="4714842"/>
            <a:ext cx="7054353" cy="2143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70580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FD6B42-CAA0-383F-FC7F-B8391DAC86D6}"/>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46F768D8-BBFC-574D-F7D9-49330AA64605}"/>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1819545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AB8438-E56E-2412-517C-8456E4CA773C}"/>
              </a:ext>
            </a:extLst>
          </p:cNvPr>
          <p:cNvSpPr>
            <a:spLocks noGrp="1"/>
          </p:cNvSpPr>
          <p:nvPr>
            <p:ph type="title"/>
          </p:nvPr>
        </p:nvSpPr>
        <p:spPr/>
        <p:txBody>
          <a:bodyPr/>
          <a:lstStyle/>
          <a:p>
            <a:r>
              <a:rPr lang="pt-BR" dirty="0"/>
              <a:t>Fundamentação teórica</a:t>
            </a:r>
          </a:p>
        </p:txBody>
      </p:sp>
      <p:sp>
        <p:nvSpPr>
          <p:cNvPr id="3" name="Espaço Reservado para Conteúdo 2">
            <a:extLst>
              <a:ext uri="{FF2B5EF4-FFF2-40B4-BE49-F238E27FC236}">
                <a16:creationId xmlns:a16="http://schemas.microsoft.com/office/drawing/2014/main" id="{F7E2B09C-6D56-4C9F-A364-B904CCE2F1A0}"/>
              </a:ext>
            </a:extLst>
          </p:cNvPr>
          <p:cNvSpPr>
            <a:spLocks noGrp="1"/>
          </p:cNvSpPr>
          <p:nvPr>
            <p:ph idx="1"/>
          </p:nvPr>
        </p:nvSpPr>
        <p:spPr/>
        <p:txBody>
          <a:bodyPr/>
          <a:lstStyle/>
          <a:p>
            <a:r>
              <a:rPr lang="en-US" b="0" i="0" dirty="0">
                <a:solidFill>
                  <a:srgbClr val="202122"/>
                </a:solidFill>
                <a:effectLst/>
                <a:latin typeface="Arial" panose="020B0604020202020204" pitchFamily="34" charset="0"/>
              </a:rPr>
              <a:t> diffusion model consists of three major components: the forward process, the reverse process, and the sampling procedure.</a:t>
            </a:r>
            <a:r>
              <a:rPr lang="en-US" b="0" i="0" u="none" strike="noStrike" baseline="30000" dirty="0">
                <a:solidFill>
                  <a:srgbClr val="3366CC"/>
                </a:solidFill>
                <a:effectLst/>
                <a:latin typeface="Arial" panose="020B0604020202020204" pitchFamily="34" charset="0"/>
                <a:hlinkClick r:id="rId2"/>
              </a:rPr>
              <a:t>[1]</a:t>
            </a:r>
            <a:r>
              <a:rPr lang="en-US" b="0" i="0" dirty="0">
                <a:solidFill>
                  <a:srgbClr val="202122"/>
                </a:solidFill>
                <a:effectLst/>
                <a:latin typeface="Arial" panose="020B0604020202020204" pitchFamily="34" charset="0"/>
              </a:rPr>
              <a:t> The goal of diffusion models is to learn a </a:t>
            </a:r>
            <a:r>
              <a:rPr lang="en-US" b="0" i="0" u="none" strike="noStrike" dirty="0">
                <a:solidFill>
                  <a:srgbClr val="3366CC"/>
                </a:solidFill>
                <a:effectLst/>
                <a:latin typeface="Arial" panose="020B0604020202020204" pitchFamily="34" charset="0"/>
                <a:hlinkClick r:id="rId3" tooltip="Diffusion process"/>
              </a:rPr>
              <a:t>diffusion process</a:t>
            </a:r>
            <a:r>
              <a:rPr lang="en-US" b="0" i="0" dirty="0">
                <a:solidFill>
                  <a:srgbClr val="202122"/>
                </a:solidFill>
                <a:effectLst/>
                <a:latin typeface="Arial" panose="020B0604020202020204" pitchFamily="34" charset="0"/>
              </a:rPr>
              <a:t> that generates the probability distribution of a given dataset. They learn the latent structure of a dataset by modeling the way in which data points diffuse through their </a:t>
            </a:r>
            <a:r>
              <a:rPr lang="en-US" b="0" i="0" u="none" strike="noStrike" dirty="0">
                <a:solidFill>
                  <a:srgbClr val="3366CC"/>
                </a:solidFill>
                <a:effectLst/>
                <a:latin typeface="Arial" panose="020B0604020202020204" pitchFamily="34" charset="0"/>
                <a:hlinkClick r:id="rId4" tooltip="Latent space"/>
              </a:rPr>
              <a:t>latent space</a:t>
            </a:r>
            <a:r>
              <a:rPr lang="en-US" b="0" i="0" dirty="0">
                <a:solidFill>
                  <a:srgbClr val="202122"/>
                </a:solidFill>
                <a:effectLst/>
                <a:latin typeface="Arial" panose="020B0604020202020204" pitchFamily="34" charset="0"/>
              </a:rPr>
              <a:t>.</a:t>
            </a:r>
            <a:r>
              <a:rPr lang="en-US" b="0" i="0" u="none" strike="noStrike" baseline="30000" dirty="0">
                <a:solidFill>
                  <a:srgbClr val="3366CC"/>
                </a:solidFill>
                <a:effectLst/>
                <a:latin typeface="Arial" panose="020B0604020202020204" pitchFamily="34" charset="0"/>
                <a:hlinkClick r:id="rId5"/>
              </a:rPr>
              <a:t>[</a:t>
            </a:r>
            <a:endParaRPr lang="pt-BR" dirty="0"/>
          </a:p>
        </p:txBody>
      </p:sp>
    </p:spTree>
    <p:extLst>
      <p:ext uri="{BB962C8B-B14F-4D97-AF65-F5344CB8AC3E}">
        <p14:creationId xmlns:p14="http://schemas.microsoft.com/office/powerpoint/2010/main" val="31870715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3FFF02-0FC8-9F0B-AAB0-565FC99EA70D}"/>
              </a:ext>
            </a:extLst>
          </p:cNvPr>
          <p:cNvSpPr>
            <a:spLocks noGrp="1"/>
          </p:cNvSpPr>
          <p:nvPr>
            <p:ph type="title"/>
          </p:nvPr>
        </p:nvSpPr>
        <p:spPr/>
        <p:txBody>
          <a:bodyPr/>
          <a:lstStyle/>
          <a:p>
            <a:r>
              <a:rPr lang="pt-BR" dirty="0"/>
              <a:t>Arquitetura e funcionamento</a:t>
            </a:r>
          </a:p>
        </p:txBody>
      </p:sp>
      <p:sp>
        <p:nvSpPr>
          <p:cNvPr id="3" name="Espaço Reservado para Conteúdo 2">
            <a:extLst>
              <a:ext uri="{FF2B5EF4-FFF2-40B4-BE49-F238E27FC236}">
                <a16:creationId xmlns:a16="http://schemas.microsoft.com/office/drawing/2014/main" id="{8C5488AE-34B4-EF1D-F674-507FF2FCD122}"/>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1547259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C9F56A-97FC-7CCD-E5BA-3B5E230AD9A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979DAB9-0612-F0CD-7BB1-AF52B98B3210}"/>
              </a:ext>
            </a:extLst>
          </p:cNvPr>
          <p:cNvSpPr>
            <a:spLocks noGrp="1"/>
          </p:cNvSpPr>
          <p:nvPr>
            <p:ph type="title"/>
          </p:nvPr>
        </p:nvSpPr>
        <p:spPr/>
        <p:txBody>
          <a:bodyPr/>
          <a:lstStyle/>
          <a:p>
            <a:r>
              <a:rPr lang="pt-BR" dirty="0"/>
              <a:t>Treinamento e otimização</a:t>
            </a:r>
          </a:p>
        </p:txBody>
      </p:sp>
      <p:sp>
        <p:nvSpPr>
          <p:cNvPr id="3" name="Espaço Reservado para Conteúdo 2">
            <a:extLst>
              <a:ext uri="{FF2B5EF4-FFF2-40B4-BE49-F238E27FC236}">
                <a16:creationId xmlns:a16="http://schemas.microsoft.com/office/drawing/2014/main" id="{F22F88A5-87D1-340F-853F-8C2ED8F8C877}"/>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3906980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5FF925-67DE-CC62-E869-C6E3C1D771E6}"/>
              </a:ext>
            </a:extLst>
          </p:cNvPr>
          <p:cNvSpPr>
            <a:spLocks noGrp="1"/>
          </p:cNvSpPr>
          <p:nvPr>
            <p:ph type="title"/>
          </p:nvPr>
        </p:nvSpPr>
        <p:spPr/>
        <p:txBody>
          <a:bodyPr/>
          <a:lstStyle/>
          <a:p>
            <a:r>
              <a:rPr lang="pt-BR" dirty="0"/>
              <a:t>Introdução</a:t>
            </a:r>
          </a:p>
        </p:txBody>
      </p:sp>
      <p:sp>
        <p:nvSpPr>
          <p:cNvPr id="3" name="Espaço Reservado para Conteúdo 2">
            <a:extLst>
              <a:ext uri="{FF2B5EF4-FFF2-40B4-BE49-F238E27FC236}">
                <a16:creationId xmlns:a16="http://schemas.microsoft.com/office/drawing/2014/main" id="{7DA84068-671A-9D40-4F76-2C57E4F720C2}"/>
              </a:ext>
            </a:extLst>
          </p:cNvPr>
          <p:cNvSpPr>
            <a:spLocks noGrp="1"/>
          </p:cNvSpPr>
          <p:nvPr>
            <p:ph idx="1"/>
          </p:nvPr>
        </p:nvSpPr>
        <p:spPr>
          <a:xfrm>
            <a:off x="838200" y="1825625"/>
            <a:ext cx="11205829" cy="4351338"/>
          </a:xfrm>
        </p:spPr>
        <p:txBody>
          <a:bodyPr/>
          <a:lstStyle/>
          <a:p>
            <a:r>
              <a:rPr lang="pt-BR" b="0" i="0" dirty="0">
                <a:solidFill>
                  <a:srgbClr val="0D0D0D"/>
                </a:solidFill>
                <a:effectLst/>
                <a:latin typeface="Söhne"/>
              </a:rPr>
              <a:t>Vocês já ouviram falar ou usaram os modelos de IA: </a:t>
            </a:r>
            <a:r>
              <a:rPr lang="pt-BR" b="0" i="0" dirty="0" err="1">
                <a:solidFill>
                  <a:srgbClr val="0D0D0D"/>
                </a:solidFill>
                <a:effectLst/>
                <a:latin typeface="Söhne"/>
              </a:rPr>
              <a:t>Midjourney</a:t>
            </a:r>
            <a:r>
              <a:rPr lang="pt-BR" b="0" i="0" dirty="0">
                <a:solidFill>
                  <a:srgbClr val="0D0D0D"/>
                </a:solidFill>
                <a:effectLst/>
                <a:latin typeface="Söhne"/>
              </a:rPr>
              <a:t>, </a:t>
            </a:r>
            <a:r>
              <a:rPr lang="pt-BR" b="0" i="0" dirty="0" err="1">
                <a:solidFill>
                  <a:srgbClr val="0D0D0D"/>
                </a:solidFill>
                <a:effectLst/>
                <a:latin typeface="Söhne"/>
              </a:rPr>
              <a:t>Stable</a:t>
            </a:r>
            <a:r>
              <a:rPr lang="pt-BR" b="0" i="0" dirty="0">
                <a:solidFill>
                  <a:srgbClr val="0D0D0D"/>
                </a:solidFill>
                <a:effectLst/>
                <a:latin typeface="Söhne"/>
              </a:rPr>
              <a:t> Diffusion, DALL-E?</a:t>
            </a:r>
          </a:p>
          <a:p>
            <a:r>
              <a:rPr lang="pt-BR" dirty="0">
                <a:solidFill>
                  <a:srgbClr val="0D0D0D"/>
                </a:solidFill>
                <a:latin typeface="Söhne"/>
              </a:rPr>
              <a:t>Eles são chamados de </a:t>
            </a:r>
            <a:r>
              <a:rPr lang="pt-BR" b="1" i="1" dirty="0">
                <a:solidFill>
                  <a:srgbClr val="00B050"/>
                </a:solidFill>
                <a:latin typeface="Söhne"/>
              </a:rPr>
              <a:t>modelos de difusão</a:t>
            </a:r>
            <a:r>
              <a:rPr lang="pt-BR" dirty="0">
                <a:solidFill>
                  <a:srgbClr val="0D0D0D"/>
                </a:solidFill>
                <a:latin typeface="Söhne"/>
              </a:rPr>
              <a:t> e geram</a:t>
            </a:r>
            <a:r>
              <a:rPr lang="pt-BR" b="0" i="0" dirty="0">
                <a:solidFill>
                  <a:srgbClr val="0D0D0D"/>
                </a:solidFill>
                <a:effectLst/>
                <a:latin typeface="Söhne"/>
              </a:rPr>
              <a:t> imagens apenas com base em instruções (chamados de </a:t>
            </a:r>
            <a:r>
              <a:rPr lang="pt-BR" b="0" i="1" dirty="0">
                <a:solidFill>
                  <a:srgbClr val="0D0D0D"/>
                </a:solidFill>
                <a:effectLst/>
                <a:latin typeface="Söhne"/>
              </a:rPr>
              <a:t>prompts</a:t>
            </a:r>
            <a:r>
              <a:rPr lang="pt-BR" b="0" i="0" dirty="0">
                <a:solidFill>
                  <a:srgbClr val="0D0D0D"/>
                </a:solidFill>
                <a:effectLst/>
                <a:latin typeface="Söhne"/>
              </a:rPr>
              <a:t> em inglês).</a:t>
            </a:r>
          </a:p>
          <a:p>
            <a:r>
              <a:rPr lang="pt-BR" dirty="0">
                <a:solidFill>
                  <a:srgbClr val="0D0D0D"/>
                </a:solidFill>
                <a:latin typeface="Söhne"/>
              </a:rPr>
              <a:t>Eles também são usados para gerar vídeos, música, novas drogas, etc.</a:t>
            </a:r>
            <a:endParaRPr lang="pt-BR" dirty="0"/>
          </a:p>
          <a:p>
            <a:endParaRPr lang="pt-BR" b="0" i="0" dirty="0">
              <a:solidFill>
                <a:srgbClr val="0D0D0D"/>
              </a:solidFill>
              <a:effectLst/>
              <a:latin typeface="Söhne"/>
            </a:endParaRPr>
          </a:p>
        </p:txBody>
      </p:sp>
      <p:pic>
        <p:nvPicPr>
          <p:cNvPr id="1026" name="Picture 2" descr="How Do DALL·E 2, Stable Diffusion, and Midjourney Work? - MarkTechPost">
            <a:extLst>
              <a:ext uri="{FF2B5EF4-FFF2-40B4-BE49-F238E27FC236}">
                <a16:creationId xmlns:a16="http://schemas.microsoft.com/office/drawing/2014/main" id="{4FEF8D54-59B4-0510-9716-943FBFB3CDC5}"/>
              </a:ext>
            </a:extLst>
          </p:cNvPr>
          <p:cNvPicPr preferRelativeResize="0">
            <a:picLocks noChangeAspect="1" noChangeArrowheads="1"/>
          </p:cNvPicPr>
          <p:nvPr/>
        </p:nvPicPr>
        <p:blipFill rotWithShape="1">
          <a:blip r:embed="rId3">
            <a:extLst>
              <a:ext uri="{28A0092B-C50C-407E-A947-70E740481C1C}">
                <a14:useLocalDpi xmlns:a14="http://schemas.microsoft.com/office/drawing/2010/main" val="0"/>
              </a:ext>
            </a:extLst>
          </a:blip>
          <a:srcRect l="1159" t="9745" r="1020" b="4750"/>
          <a:stretch/>
        </p:blipFill>
        <p:spPr bwMode="auto">
          <a:xfrm>
            <a:off x="130618" y="4154322"/>
            <a:ext cx="5940000" cy="254928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ow Do DALL·E 2, Stable Diffusion, And Midjourney Work?, 48% OFF">
            <a:extLst>
              <a:ext uri="{FF2B5EF4-FFF2-40B4-BE49-F238E27FC236}">
                <a16:creationId xmlns:a16="http://schemas.microsoft.com/office/drawing/2014/main" id="{BE43FFC3-3DD7-9920-EDF4-920AA042DAEF}"/>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5802" y="4173756"/>
            <a:ext cx="5940000" cy="2527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1182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8A9759-CA4F-DA4F-85C2-F6E51DCED2D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72F732D-34CE-6153-324F-D7F6821577F0}"/>
              </a:ext>
            </a:extLst>
          </p:cNvPr>
          <p:cNvSpPr>
            <a:spLocks noGrp="1"/>
          </p:cNvSpPr>
          <p:nvPr>
            <p:ph type="title"/>
          </p:nvPr>
        </p:nvSpPr>
        <p:spPr/>
        <p:txBody>
          <a:bodyPr/>
          <a:lstStyle/>
          <a:p>
            <a:r>
              <a:rPr lang="pt-BR" dirty="0"/>
              <a:t>Vantagens e desvantagens</a:t>
            </a:r>
          </a:p>
        </p:txBody>
      </p:sp>
      <p:sp>
        <p:nvSpPr>
          <p:cNvPr id="3" name="Espaço Reservado para Conteúdo 2">
            <a:extLst>
              <a:ext uri="{FF2B5EF4-FFF2-40B4-BE49-F238E27FC236}">
                <a16:creationId xmlns:a16="http://schemas.microsoft.com/office/drawing/2014/main" id="{62A55622-8E11-E5D7-8EAF-7AE2CCAA3321}"/>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15218112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E502FC-4440-F5DA-F299-69CD15E702AE}"/>
              </a:ext>
            </a:extLst>
          </p:cNvPr>
          <p:cNvSpPr>
            <a:spLocks noGrp="1"/>
          </p:cNvSpPr>
          <p:nvPr>
            <p:ph type="title"/>
          </p:nvPr>
        </p:nvSpPr>
        <p:spPr/>
        <p:txBody>
          <a:bodyPr/>
          <a:lstStyle/>
          <a:p>
            <a:r>
              <a:rPr lang="pt-BR" dirty="0"/>
              <a:t>Exemplo(s) de aplicação</a:t>
            </a:r>
          </a:p>
        </p:txBody>
      </p:sp>
      <p:sp>
        <p:nvSpPr>
          <p:cNvPr id="3" name="Espaço Reservado para Conteúdo 2">
            <a:extLst>
              <a:ext uri="{FF2B5EF4-FFF2-40B4-BE49-F238E27FC236}">
                <a16:creationId xmlns:a16="http://schemas.microsoft.com/office/drawing/2014/main" id="{69359096-6B47-BEA3-55AD-95F90CDC8489}"/>
              </a:ext>
            </a:extLst>
          </p:cNvPr>
          <p:cNvSpPr>
            <a:spLocks noGrp="1"/>
          </p:cNvSpPr>
          <p:nvPr>
            <p:ph idx="1"/>
          </p:nvPr>
        </p:nvSpPr>
        <p:spPr/>
        <p:txBody>
          <a:bodyPr/>
          <a:lstStyle/>
          <a:p>
            <a:endParaRPr lang="pt-BR"/>
          </a:p>
        </p:txBody>
      </p:sp>
    </p:spTree>
    <p:extLst>
      <p:ext uri="{BB962C8B-B14F-4D97-AF65-F5344CB8AC3E}">
        <p14:creationId xmlns:p14="http://schemas.microsoft.com/office/powerpoint/2010/main" val="15325309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EBC8F7-03EF-338A-A90B-280A41AF9688}"/>
              </a:ext>
            </a:extLst>
          </p:cNvPr>
          <p:cNvSpPr>
            <a:spLocks noGrp="1"/>
          </p:cNvSpPr>
          <p:nvPr>
            <p:ph type="title"/>
          </p:nvPr>
        </p:nvSpPr>
        <p:spPr/>
        <p:txBody>
          <a:bodyPr/>
          <a:lstStyle/>
          <a:p>
            <a:r>
              <a:rPr lang="pt-BR" dirty="0"/>
              <a:t>Comparação com outros algoritmos</a:t>
            </a:r>
          </a:p>
        </p:txBody>
      </p:sp>
      <p:sp>
        <p:nvSpPr>
          <p:cNvPr id="3" name="Espaço Reservado para Conteúdo 2">
            <a:extLst>
              <a:ext uri="{FF2B5EF4-FFF2-40B4-BE49-F238E27FC236}">
                <a16:creationId xmlns:a16="http://schemas.microsoft.com/office/drawing/2014/main" id="{C525BCE7-C19D-7DDA-016A-E3016C398CBA}"/>
              </a:ext>
            </a:extLst>
          </p:cNvPr>
          <p:cNvSpPr>
            <a:spLocks noGrp="1"/>
          </p:cNvSpPr>
          <p:nvPr>
            <p:ph idx="1"/>
          </p:nvPr>
        </p:nvSpPr>
        <p:spPr/>
        <p:txBody>
          <a:bodyPr/>
          <a:lstStyle/>
          <a:p>
            <a:endParaRPr lang="pt-BR" dirty="0"/>
          </a:p>
          <a:p>
            <a:r>
              <a:rPr lang="pt-BR" dirty="0"/>
              <a:t>Diffusion Models Beat </a:t>
            </a:r>
            <a:r>
              <a:rPr lang="pt-BR" dirty="0" err="1"/>
              <a:t>GANs</a:t>
            </a:r>
            <a:r>
              <a:rPr lang="pt-BR" dirty="0"/>
              <a:t> </a:t>
            </a:r>
            <a:r>
              <a:rPr lang="pt-BR" dirty="0" err="1"/>
              <a:t>on</a:t>
            </a:r>
            <a:r>
              <a:rPr lang="pt-BR" dirty="0"/>
              <a:t> </a:t>
            </a:r>
            <a:r>
              <a:rPr lang="pt-BR" dirty="0" err="1"/>
              <a:t>Image</a:t>
            </a:r>
            <a:r>
              <a:rPr lang="pt-BR" dirty="0"/>
              <a:t> </a:t>
            </a:r>
            <a:r>
              <a:rPr lang="pt-BR" dirty="0" err="1"/>
              <a:t>Synthesis</a:t>
            </a:r>
            <a:r>
              <a:rPr lang="pt-BR" dirty="0"/>
              <a:t>:</a:t>
            </a:r>
          </a:p>
          <a:p>
            <a:pPr lvl="1"/>
            <a:r>
              <a:rPr lang="pt-BR" dirty="0"/>
              <a:t>https://arxiv.org/pdf/2105.05233.pdf</a:t>
            </a:r>
          </a:p>
        </p:txBody>
      </p:sp>
    </p:spTree>
    <p:extLst>
      <p:ext uri="{BB962C8B-B14F-4D97-AF65-F5344CB8AC3E}">
        <p14:creationId xmlns:p14="http://schemas.microsoft.com/office/powerpoint/2010/main" val="36014692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32666AC8-2E17-4DB4-B0F5-60C640CCFD2E}"/>
              </a:ext>
            </a:extLst>
          </p:cNvPr>
          <p:cNvSpPr txBox="1">
            <a:spLocks/>
          </p:cNvSpPr>
          <p:nvPr/>
        </p:nvSpPr>
        <p:spPr>
          <a:xfrm>
            <a:off x="1431533" y="2720526"/>
            <a:ext cx="9144000" cy="10295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sz="6600" dirty="0"/>
              <a:t>Perguntas?</a:t>
            </a:r>
            <a:endParaRPr lang="pt-BR" sz="6600" b="1" i="1" dirty="0"/>
          </a:p>
        </p:txBody>
      </p:sp>
    </p:spTree>
    <p:extLst>
      <p:ext uri="{BB962C8B-B14F-4D97-AF65-F5344CB8AC3E}">
        <p14:creationId xmlns:p14="http://schemas.microsoft.com/office/powerpoint/2010/main" val="37730056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A32550-8C76-B013-2EC7-989D8C3B19BE}"/>
              </a:ext>
            </a:extLst>
          </p:cNvPr>
          <p:cNvSpPr>
            <a:spLocks noGrp="1"/>
          </p:cNvSpPr>
          <p:nvPr>
            <p:ph type="title"/>
          </p:nvPr>
        </p:nvSpPr>
        <p:spPr/>
        <p:txBody>
          <a:bodyPr/>
          <a:lstStyle/>
          <a:p>
            <a:r>
              <a:rPr lang="pt-BR" dirty="0"/>
              <a:t>Referências</a:t>
            </a:r>
          </a:p>
        </p:txBody>
      </p:sp>
      <p:sp>
        <p:nvSpPr>
          <p:cNvPr id="3" name="Espaço Reservado para Conteúdo 2">
            <a:extLst>
              <a:ext uri="{FF2B5EF4-FFF2-40B4-BE49-F238E27FC236}">
                <a16:creationId xmlns:a16="http://schemas.microsoft.com/office/drawing/2014/main" id="{EF043237-7757-7557-B63E-D4EB5152D44B}"/>
              </a:ext>
            </a:extLst>
          </p:cNvPr>
          <p:cNvSpPr>
            <a:spLocks noGrp="1"/>
          </p:cNvSpPr>
          <p:nvPr>
            <p:ph idx="1"/>
          </p:nvPr>
        </p:nvSpPr>
        <p:spPr/>
        <p:txBody>
          <a:bodyPr/>
          <a:lstStyle/>
          <a:p>
            <a:endParaRPr lang="pt-BR" dirty="0"/>
          </a:p>
          <a:p>
            <a:pPr algn="l"/>
            <a:r>
              <a:rPr lang="pt-BR" dirty="0"/>
              <a:t>“</a:t>
            </a:r>
            <a:r>
              <a:rPr lang="pt-BR" dirty="0" err="1"/>
              <a:t>Denoising</a:t>
            </a:r>
            <a:r>
              <a:rPr lang="pt-BR" dirty="0"/>
              <a:t> </a:t>
            </a:r>
            <a:r>
              <a:rPr lang="pt-BR" dirty="0" err="1"/>
              <a:t>Diffusion</a:t>
            </a:r>
            <a:r>
              <a:rPr lang="pt-BR" dirty="0"/>
              <a:t> </a:t>
            </a:r>
            <a:r>
              <a:rPr lang="pt-BR" dirty="0" err="1"/>
              <a:t>Probabilistic</a:t>
            </a:r>
            <a:r>
              <a:rPr lang="pt-BR" dirty="0"/>
              <a:t> Models”, </a:t>
            </a:r>
            <a:r>
              <a:rPr lang="pt-BR" dirty="0">
                <a:hlinkClick r:id="rId2"/>
              </a:rPr>
              <a:t>https://arxiv.org/pdf/2006.11239.pdf</a:t>
            </a:r>
            <a:endParaRPr lang="pt-BR" dirty="0"/>
          </a:p>
          <a:p>
            <a:pPr algn="l"/>
            <a:r>
              <a:rPr lang="pt-BR" dirty="0"/>
              <a:t>“</a:t>
            </a:r>
            <a:r>
              <a:rPr lang="en-US" dirty="0"/>
              <a:t>High-Resolution Image Synthesis with Latent Diffusion Models”, </a:t>
            </a:r>
            <a:r>
              <a:rPr lang="en-US" dirty="0">
                <a:hlinkClick r:id="rId3"/>
              </a:rPr>
              <a:t>https://arxiv.org/abs/2112.10752</a:t>
            </a:r>
            <a:endParaRPr lang="pt-BR" dirty="0"/>
          </a:p>
          <a:p>
            <a:r>
              <a:rPr lang="pt-BR" dirty="0"/>
              <a:t>“Diffusion Models Beat </a:t>
            </a:r>
            <a:r>
              <a:rPr lang="pt-BR" dirty="0" err="1"/>
              <a:t>GANs</a:t>
            </a:r>
            <a:r>
              <a:rPr lang="pt-BR" dirty="0"/>
              <a:t> </a:t>
            </a:r>
            <a:r>
              <a:rPr lang="pt-BR" dirty="0" err="1"/>
              <a:t>on</a:t>
            </a:r>
            <a:r>
              <a:rPr lang="pt-BR" dirty="0"/>
              <a:t> </a:t>
            </a:r>
            <a:r>
              <a:rPr lang="pt-BR" dirty="0" err="1"/>
              <a:t>Image</a:t>
            </a:r>
            <a:r>
              <a:rPr lang="pt-BR" dirty="0"/>
              <a:t> </a:t>
            </a:r>
            <a:r>
              <a:rPr lang="pt-BR" dirty="0" err="1"/>
              <a:t>Synthesis</a:t>
            </a:r>
            <a:r>
              <a:rPr lang="pt-BR" dirty="0"/>
              <a:t>”, </a:t>
            </a:r>
            <a:r>
              <a:rPr lang="pt-BR" dirty="0">
                <a:hlinkClick r:id="rId4"/>
              </a:rPr>
              <a:t>https://arxiv.org/pdf/2105.05233.pdf</a:t>
            </a:r>
            <a:endParaRPr lang="pt-BR" dirty="0"/>
          </a:p>
          <a:p>
            <a:endParaRPr lang="pt-BR" dirty="0"/>
          </a:p>
        </p:txBody>
      </p:sp>
    </p:spTree>
    <p:extLst>
      <p:ext uri="{BB962C8B-B14F-4D97-AF65-F5344CB8AC3E}">
        <p14:creationId xmlns:p14="http://schemas.microsoft.com/office/powerpoint/2010/main" val="17872649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32666AC8-2E17-4DB4-B0F5-60C640CCFD2E}"/>
              </a:ext>
            </a:extLst>
          </p:cNvPr>
          <p:cNvSpPr txBox="1">
            <a:spLocks/>
          </p:cNvSpPr>
          <p:nvPr/>
        </p:nvSpPr>
        <p:spPr>
          <a:xfrm>
            <a:off x="1431533" y="2720526"/>
            <a:ext cx="9144000" cy="10295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sz="6600" dirty="0"/>
              <a:t>Obrigado!</a:t>
            </a:r>
            <a:endParaRPr lang="pt-BR" sz="6600" b="1" i="1" dirty="0"/>
          </a:p>
        </p:txBody>
      </p:sp>
    </p:spTree>
    <p:extLst>
      <p:ext uri="{BB962C8B-B14F-4D97-AF65-F5344CB8AC3E}">
        <p14:creationId xmlns:p14="http://schemas.microsoft.com/office/powerpoint/2010/main" val="2655704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1CE44-4184-63DF-B0B8-9284AA40509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D3BF86C4-848C-83C5-CAB1-E747D812733B}"/>
              </a:ext>
            </a:extLst>
          </p:cNvPr>
          <p:cNvSpPr>
            <a:spLocks noGrp="1"/>
          </p:cNvSpPr>
          <p:nvPr>
            <p:ph type="title"/>
          </p:nvPr>
        </p:nvSpPr>
        <p:spPr/>
        <p:txBody>
          <a:bodyPr/>
          <a:lstStyle/>
          <a:p>
            <a:r>
              <a:rPr lang="pt-BR" dirty="0"/>
              <a:t>Introdução</a:t>
            </a:r>
          </a:p>
        </p:txBody>
      </p:sp>
      <p:sp>
        <p:nvSpPr>
          <p:cNvPr id="3" name="Espaço Reservado para Conteúdo 2">
            <a:extLst>
              <a:ext uri="{FF2B5EF4-FFF2-40B4-BE49-F238E27FC236}">
                <a16:creationId xmlns:a16="http://schemas.microsoft.com/office/drawing/2014/main" id="{C48A2CAA-955C-6BDD-F1CA-280531D2B818}"/>
              </a:ext>
            </a:extLst>
          </p:cNvPr>
          <p:cNvSpPr>
            <a:spLocks noGrp="1"/>
          </p:cNvSpPr>
          <p:nvPr>
            <p:ph idx="1"/>
          </p:nvPr>
        </p:nvSpPr>
        <p:spPr>
          <a:xfrm>
            <a:off x="5334000" y="1825624"/>
            <a:ext cx="6662057" cy="5032375"/>
          </a:xfrm>
        </p:spPr>
        <p:txBody>
          <a:bodyPr>
            <a:normAutofit lnSpcReduction="10000"/>
          </a:bodyPr>
          <a:lstStyle/>
          <a:p>
            <a:r>
              <a:rPr lang="pt-BR" dirty="0"/>
              <a:t>Eles recebem esse nome devido à sua </a:t>
            </a:r>
            <a:r>
              <a:rPr lang="pt-BR" b="1" i="1" dirty="0">
                <a:solidFill>
                  <a:srgbClr val="7030A0"/>
                </a:solidFill>
              </a:rPr>
              <a:t>semelhança</a:t>
            </a:r>
            <a:r>
              <a:rPr lang="pt-BR" dirty="0"/>
              <a:t> com o </a:t>
            </a:r>
            <a:r>
              <a:rPr lang="pt-BR" b="1" i="1" dirty="0">
                <a:solidFill>
                  <a:srgbClr val="00B050"/>
                </a:solidFill>
              </a:rPr>
              <a:t>processo de difusão</a:t>
            </a:r>
            <a:r>
              <a:rPr lang="pt-BR" dirty="0"/>
              <a:t>, que descreve como partículas ou moléculas se movem de uma área de alta concentração para uma de baixa concentração impulsionadas pelo movimento térmico aleatório das partículas.</a:t>
            </a:r>
          </a:p>
          <a:p>
            <a:pPr lvl="1">
              <a:buFont typeface="Wingdings" panose="05000000000000000000" pitchFamily="2" charset="2"/>
              <a:buChar char="§"/>
            </a:pPr>
            <a:r>
              <a:rPr lang="pt-BR" dirty="0"/>
              <a:t>Por exemplo, se adicionarmos uma gota de corante a um copo de água, o corante espalha-se pela água, à medida que as partículas do corante se difundem de uma área de maior concentração (a gota) para uma área de menor concentração (o resto da água).</a:t>
            </a:r>
          </a:p>
        </p:txBody>
      </p:sp>
      <p:pic>
        <p:nvPicPr>
          <p:cNvPr id="6146" name="Picture 2" descr="Diffusion">
            <a:extLst>
              <a:ext uri="{FF2B5EF4-FFF2-40B4-BE49-F238E27FC236}">
                <a16:creationId xmlns:a16="http://schemas.microsoft.com/office/drawing/2014/main" id="{B67DBD86-DC65-FEE9-2A60-FC408EC8EB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943" y="2231571"/>
            <a:ext cx="4898017" cy="3180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3247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1E387C-9C41-8B66-0283-9C10284F5506}"/>
              </a:ext>
            </a:extLst>
          </p:cNvPr>
          <p:cNvSpPr>
            <a:spLocks noGrp="1"/>
          </p:cNvSpPr>
          <p:nvPr>
            <p:ph type="title"/>
          </p:nvPr>
        </p:nvSpPr>
        <p:spPr/>
        <p:txBody>
          <a:bodyPr/>
          <a:lstStyle/>
          <a:p>
            <a:r>
              <a:rPr lang="pt-BR" dirty="0"/>
              <a:t>Introdução</a:t>
            </a:r>
          </a:p>
        </p:txBody>
      </p:sp>
      <p:sp>
        <p:nvSpPr>
          <p:cNvPr id="3" name="Espaço Reservado para Conteúdo 2">
            <a:extLst>
              <a:ext uri="{FF2B5EF4-FFF2-40B4-BE49-F238E27FC236}">
                <a16:creationId xmlns:a16="http://schemas.microsoft.com/office/drawing/2014/main" id="{CE159BF2-3E52-1438-5992-B94B284C2B50}"/>
              </a:ext>
            </a:extLst>
          </p:cNvPr>
          <p:cNvSpPr>
            <a:spLocks noGrp="1"/>
          </p:cNvSpPr>
          <p:nvPr>
            <p:ph idx="1"/>
          </p:nvPr>
        </p:nvSpPr>
        <p:spPr>
          <a:xfrm>
            <a:off x="838200" y="1825625"/>
            <a:ext cx="11179629" cy="4351338"/>
          </a:xfrm>
        </p:spPr>
        <p:txBody>
          <a:bodyPr/>
          <a:lstStyle/>
          <a:p>
            <a:r>
              <a:rPr lang="pt-BR" dirty="0"/>
              <a:t>No contexto de aprendizado de máquina, os modelos de difusão geram novos dados revertendo um processo de difusão, ou seja, perda de informação devido à adição de ruído. </a:t>
            </a:r>
          </a:p>
          <a:p>
            <a:r>
              <a:rPr lang="pt-BR" dirty="0"/>
              <a:t>A ideia principal é adicionar ruído aleatório aos dados e então desfazer o processo para obter a distribuição original por trás dos dados ruidosos.</a:t>
            </a:r>
          </a:p>
        </p:txBody>
      </p:sp>
      <p:pic>
        <p:nvPicPr>
          <p:cNvPr id="7172" name="Picture 4">
            <a:extLst>
              <a:ext uri="{FF2B5EF4-FFF2-40B4-BE49-F238E27FC236}">
                <a16:creationId xmlns:a16="http://schemas.microsoft.com/office/drawing/2014/main" id="{C1FC153D-C969-0C85-5BDA-26EF676440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0" t="21746" r="1416" b="26191"/>
          <a:stretch/>
        </p:blipFill>
        <p:spPr bwMode="auto">
          <a:xfrm>
            <a:off x="2441121" y="4273098"/>
            <a:ext cx="7309757" cy="2228253"/>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FB34BF8F-4FCA-9274-6DBA-914B58468ED2}"/>
              </a:ext>
            </a:extLst>
          </p:cNvPr>
          <p:cNvSpPr txBox="1"/>
          <p:nvPr/>
        </p:nvSpPr>
        <p:spPr>
          <a:xfrm>
            <a:off x="2441121" y="6488668"/>
            <a:ext cx="7309757" cy="369332"/>
          </a:xfrm>
          <a:prstGeom prst="rect">
            <a:avLst/>
          </a:prstGeom>
          <a:noFill/>
        </p:spPr>
        <p:txBody>
          <a:bodyPr wrap="square" rtlCol="0">
            <a:spAutoFit/>
          </a:bodyPr>
          <a:lstStyle/>
          <a:p>
            <a:pPr algn="ctr"/>
            <a:r>
              <a:rPr lang="pt-BR" dirty="0" err="1"/>
              <a:t>Generative</a:t>
            </a:r>
            <a:r>
              <a:rPr lang="pt-BR" dirty="0"/>
              <a:t> Reverse </a:t>
            </a:r>
            <a:r>
              <a:rPr lang="pt-BR" dirty="0" err="1"/>
              <a:t>Denoising</a:t>
            </a:r>
            <a:r>
              <a:rPr lang="pt-BR" dirty="0"/>
              <a:t> </a:t>
            </a:r>
            <a:r>
              <a:rPr lang="pt-BR" dirty="0" err="1"/>
              <a:t>Process</a:t>
            </a:r>
            <a:endParaRPr lang="pt-BR" dirty="0"/>
          </a:p>
        </p:txBody>
      </p:sp>
      <p:sp>
        <p:nvSpPr>
          <p:cNvPr id="5" name="CaixaDeTexto 4">
            <a:extLst>
              <a:ext uri="{FF2B5EF4-FFF2-40B4-BE49-F238E27FC236}">
                <a16:creationId xmlns:a16="http://schemas.microsoft.com/office/drawing/2014/main" id="{834EC27F-8C24-4B1D-03D2-E8DC2A66F4AF}"/>
              </a:ext>
            </a:extLst>
          </p:cNvPr>
          <p:cNvSpPr txBox="1"/>
          <p:nvPr/>
        </p:nvSpPr>
        <p:spPr>
          <a:xfrm>
            <a:off x="2441120" y="4001294"/>
            <a:ext cx="7309757" cy="369332"/>
          </a:xfrm>
          <a:prstGeom prst="rect">
            <a:avLst/>
          </a:prstGeom>
          <a:noFill/>
        </p:spPr>
        <p:txBody>
          <a:bodyPr wrap="square" rtlCol="0">
            <a:spAutoFit/>
          </a:bodyPr>
          <a:lstStyle/>
          <a:p>
            <a:pPr algn="ctr"/>
            <a:r>
              <a:rPr lang="pt-BR" dirty="0" err="1"/>
              <a:t>Forward</a:t>
            </a:r>
            <a:r>
              <a:rPr lang="pt-BR" dirty="0"/>
              <a:t> Diffusion </a:t>
            </a:r>
            <a:r>
              <a:rPr lang="pt-BR" dirty="0" err="1"/>
              <a:t>Process</a:t>
            </a:r>
            <a:endParaRPr lang="pt-BR" dirty="0"/>
          </a:p>
        </p:txBody>
      </p:sp>
    </p:spTree>
    <p:extLst>
      <p:ext uri="{BB962C8B-B14F-4D97-AF65-F5344CB8AC3E}">
        <p14:creationId xmlns:p14="http://schemas.microsoft.com/office/powerpoint/2010/main" val="22680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575565-609D-A8FB-751B-D71CB4E312C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F0F8580-9F1D-5885-961B-68258CEC0BAC}"/>
              </a:ext>
            </a:extLst>
          </p:cNvPr>
          <p:cNvSpPr>
            <a:spLocks noGrp="1"/>
          </p:cNvSpPr>
          <p:nvPr>
            <p:ph type="title"/>
          </p:nvPr>
        </p:nvSpPr>
        <p:spPr/>
        <p:txBody>
          <a:bodyPr/>
          <a:lstStyle/>
          <a:p>
            <a:r>
              <a:rPr lang="pt-BR" dirty="0"/>
              <a:t>Introdução</a:t>
            </a:r>
          </a:p>
        </p:txBody>
      </p:sp>
      <p:sp>
        <p:nvSpPr>
          <p:cNvPr id="3" name="Espaço Reservado para Conteúdo 2">
            <a:extLst>
              <a:ext uri="{FF2B5EF4-FFF2-40B4-BE49-F238E27FC236}">
                <a16:creationId xmlns:a16="http://schemas.microsoft.com/office/drawing/2014/main" id="{B22139E3-A283-A878-64BA-29F213E807AA}"/>
              </a:ext>
            </a:extLst>
          </p:cNvPr>
          <p:cNvSpPr>
            <a:spLocks noGrp="1"/>
          </p:cNvSpPr>
          <p:nvPr>
            <p:ph idx="1"/>
          </p:nvPr>
        </p:nvSpPr>
        <p:spPr>
          <a:xfrm>
            <a:off x="838200" y="1825625"/>
            <a:ext cx="11179629" cy="4351338"/>
          </a:xfrm>
        </p:spPr>
        <p:txBody>
          <a:bodyPr/>
          <a:lstStyle/>
          <a:p>
            <a:r>
              <a:rPr lang="pt-BR" b="0" i="0" dirty="0">
                <a:solidFill>
                  <a:srgbClr val="0D0D0D"/>
                </a:solidFill>
                <a:effectLst/>
                <a:latin typeface="Söhne"/>
              </a:rPr>
              <a:t>Nesse contexto, a difusão transforma passo a passo (i.e., iterativamente) um sinal estruturado (e.g., uma imagem) em ruído. </a:t>
            </a:r>
          </a:p>
          <a:p>
            <a:r>
              <a:rPr lang="pt-BR" b="0" i="0" dirty="0">
                <a:solidFill>
                  <a:srgbClr val="0D0D0D"/>
                </a:solidFill>
                <a:effectLst/>
                <a:latin typeface="Söhne"/>
              </a:rPr>
              <a:t>Ao simular a difusão, geramos imagens ruidosas a partir das imagens de treinamento e, assim, podemos treinar uma rede neural para remover o ruído delas.</a:t>
            </a:r>
            <a:endParaRPr lang="pt-BR" dirty="0"/>
          </a:p>
        </p:txBody>
      </p:sp>
      <p:pic>
        <p:nvPicPr>
          <p:cNvPr id="7172" name="Picture 4">
            <a:extLst>
              <a:ext uri="{FF2B5EF4-FFF2-40B4-BE49-F238E27FC236}">
                <a16:creationId xmlns:a16="http://schemas.microsoft.com/office/drawing/2014/main" id="{7D9F05E5-3108-228D-9BC8-0FB0988AED3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0" t="21746" r="1416" b="26191"/>
          <a:stretch/>
        </p:blipFill>
        <p:spPr bwMode="auto">
          <a:xfrm>
            <a:off x="2441121" y="4273098"/>
            <a:ext cx="7309757" cy="2228253"/>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A3D5EF6A-1D45-122F-1040-35DB47FA88F3}"/>
              </a:ext>
            </a:extLst>
          </p:cNvPr>
          <p:cNvSpPr txBox="1"/>
          <p:nvPr/>
        </p:nvSpPr>
        <p:spPr>
          <a:xfrm>
            <a:off x="2441121" y="6488668"/>
            <a:ext cx="7309757" cy="369332"/>
          </a:xfrm>
          <a:prstGeom prst="rect">
            <a:avLst/>
          </a:prstGeom>
          <a:noFill/>
        </p:spPr>
        <p:txBody>
          <a:bodyPr wrap="square" rtlCol="0">
            <a:spAutoFit/>
          </a:bodyPr>
          <a:lstStyle/>
          <a:p>
            <a:pPr algn="ctr"/>
            <a:r>
              <a:rPr lang="pt-BR" dirty="0" err="1"/>
              <a:t>Generative</a:t>
            </a:r>
            <a:r>
              <a:rPr lang="pt-BR" dirty="0"/>
              <a:t> Reverse </a:t>
            </a:r>
            <a:r>
              <a:rPr lang="pt-BR" dirty="0" err="1"/>
              <a:t>Denoising</a:t>
            </a:r>
            <a:r>
              <a:rPr lang="pt-BR" dirty="0"/>
              <a:t> </a:t>
            </a:r>
            <a:r>
              <a:rPr lang="pt-BR" dirty="0" err="1"/>
              <a:t>Process</a:t>
            </a:r>
            <a:endParaRPr lang="pt-BR" dirty="0"/>
          </a:p>
        </p:txBody>
      </p:sp>
      <p:sp>
        <p:nvSpPr>
          <p:cNvPr id="5" name="CaixaDeTexto 4">
            <a:extLst>
              <a:ext uri="{FF2B5EF4-FFF2-40B4-BE49-F238E27FC236}">
                <a16:creationId xmlns:a16="http://schemas.microsoft.com/office/drawing/2014/main" id="{2F2D22CA-D84D-4FF8-19CB-FC5DE9B6183E}"/>
              </a:ext>
            </a:extLst>
          </p:cNvPr>
          <p:cNvSpPr txBox="1"/>
          <p:nvPr/>
        </p:nvSpPr>
        <p:spPr>
          <a:xfrm>
            <a:off x="2441120" y="4001294"/>
            <a:ext cx="7309757" cy="369332"/>
          </a:xfrm>
          <a:prstGeom prst="rect">
            <a:avLst/>
          </a:prstGeom>
          <a:noFill/>
        </p:spPr>
        <p:txBody>
          <a:bodyPr wrap="square" rtlCol="0">
            <a:spAutoFit/>
          </a:bodyPr>
          <a:lstStyle/>
          <a:p>
            <a:pPr algn="ctr"/>
            <a:r>
              <a:rPr lang="pt-BR" dirty="0" err="1"/>
              <a:t>Forward</a:t>
            </a:r>
            <a:r>
              <a:rPr lang="pt-BR" dirty="0"/>
              <a:t> Diffusion </a:t>
            </a:r>
            <a:r>
              <a:rPr lang="pt-BR" dirty="0" err="1"/>
              <a:t>Process</a:t>
            </a:r>
            <a:endParaRPr lang="pt-BR" dirty="0"/>
          </a:p>
        </p:txBody>
      </p:sp>
    </p:spTree>
    <p:extLst>
      <p:ext uri="{BB962C8B-B14F-4D97-AF65-F5344CB8AC3E}">
        <p14:creationId xmlns:p14="http://schemas.microsoft.com/office/powerpoint/2010/main" val="3494122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AEBC7-EB17-7933-8F93-03ED45BA79E4}"/>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C0E0795A-7291-5533-C994-FD91AB8DF2BC}"/>
              </a:ext>
            </a:extLst>
          </p:cNvPr>
          <p:cNvSpPr>
            <a:spLocks noGrp="1"/>
          </p:cNvSpPr>
          <p:nvPr>
            <p:ph type="title"/>
          </p:nvPr>
        </p:nvSpPr>
        <p:spPr/>
        <p:txBody>
          <a:bodyPr/>
          <a:lstStyle/>
          <a:p>
            <a:r>
              <a:rPr lang="pt-BR" dirty="0"/>
              <a:t>Introdução</a:t>
            </a:r>
          </a:p>
        </p:txBody>
      </p:sp>
      <p:sp>
        <p:nvSpPr>
          <p:cNvPr id="4" name="Espaço Reservado para Conteúdo 2">
            <a:extLst>
              <a:ext uri="{FF2B5EF4-FFF2-40B4-BE49-F238E27FC236}">
                <a16:creationId xmlns:a16="http://schemas.microsoft.com/office/drawing/2014/main" id="{4C9C4B5D-AC89-F309-532F-88CCEAF2B72D}"/>
              </a:ext>
            </a:extLst>
          </p:cNvPr>
          <p:cNvSpPr>
            <a:spLocks noGrp="1"/>
          </p:cNvSpPr>
          <p:nvPr>
            <p:ph idx="1"/>
          </p:nvPr>
        </p:nvSpPr>
        <p:spPr>
          <a:xfrm>
            <a:off x="7021286" y="1825624"/>
            <a:ext cx="5018314" cy="5032375"/>
          </a:xfrm>
        </p:spPr>
        <p:txBody>
          <a:bodyPr>
            <a:normAutofit/>
          </a:bodyPr>
          <a:lstStyle/>
          <a:p>
            <a:r>
              <a:rPr lang="pt-BR" b="1" i="1" dirty="0">
                <a:solidFill>
                  <a:srgbClr val="0D0D0D"/>
                </a:solidFill>
                <a:latin typeface="Söhne"/>
              </a:rPr>
              <a:t>Resumo</a:t>
            </a:r>
            <a:r>
              <a:rPr lang="pt-BR" dirty="0">
                <a:solidFill>
                  <a:srgbClr val="0D0D0D"/>
                </a:solidFill>
                <a:latin typeface="Söhne"/>
              </a:rPr>
              <a:t>: os modelos de difusão são treinados para eliminar ruído de imagens ruidosas e podem gerar imagens eliminando iterativamente o ruído de sinais puramente ruidosos.</a:t>
            </a:r>
          </a:p>
          <a:p>
            <a:r>
              <a:rPr lang="pt-BR" b="0" i="0" dirty="0">
                <a:solidFill>
                  <a:srgbClr val="0D0D0D"/>
                </a:solidFill>
                <a:effectLst/>
                <a:latin typeface="Söhne"/>
              </a:rPr>
              <a:t>Portanto, neste seminário, nós veremos como esses modelos funcionam.</a:t>
            </a:r>
            <a:endParaRPr lang="pt-BR" dirty="0"/>
          </a:p>
        </p:txBody>
      </p:sp>
      <p:pic>
        <p:nvPicPr>
          <p:cNvPr id="3" name="Picture 2" descr="flowers training gif">
            <a:extLst>
              <a:ext uri="{FF2B5EF4-FFF2-40B4-BE49-F238E27FC236}">
                <a16:creationId xmlns:a16="http://schemas.microsoft.com/office/drawing/2014/main" id="{999207B9-D4B4-5A7B-329C-40F18C5CFD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597" y="2253342"/>
            <a:ext cx="6056370" cy="3028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6489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FA8D3A-2C6C-0C57-8E1D-9A1B66B2A5A4}"/>
              </a:ext>
            </a:extLst>
          </p:cNvPr>
          <p:cNvSpPr>
            <a:spLocks noGrp="1"/>
          </p:cNvSpPr>
          <p:nvPr>
            <p:ph type="title"/>
          </p:nvPr>
        </p:nvSpPr>
        <p:spPr/>
        <p:txBody>
          <a:bodyPr/>
          <a:lstStyle/>
          <a:p>
            <a:r>
              <a:rPr lang="pt-BR" dirty="0"/>
              <a:t>Termodinâmica de não equilíbrio</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196AB1B0-87D5-6363-F1AA-B59593001993}"/>
                  </a:ext>
                </a:extLst>
              </p:cNvPr>
              <p:cNvSpPr>
                <a:spLocks noGrp="1"/>
              </p:cNvSpPr>
              <p:nvPr>
                <p:ph idx="1"/>
              </p:nvPr>
            </p:nvSpPr>
            <p:spPr>
              <a:xfrm>
                <a:off x="5991224" y="1825624"/>
                <a:ext cx="6062229" cy="5032375"/>
              </a:xfrm>
            </p:spPr>
            <p:txBody>
              <a:bodyPr>
                <a:normAutofit/>
              </a:bodyPr>
              <a:lstStyle/>
              <a:p>
                <a:r>
                  <a:rPr lang="pt-BR" dirty="0"/>
                  <a:t>Vamos considerar, por exemplo, a distribuição, </a:t>
                </a:r>
                <a14:m>
                  <m:oMath xmlns:m="http://schemas.openxmlformats.org/officeDocument/2006/math">
                    <m:r>
                      <a:rPr lang="pt-BR" b="0" i="1" smtClean="0">
                        <a:latin typeface="Cambria Math" panose="02040503050406030204" pitchFamily="18" charset="0"/>
                      </a:rPr>
                      <m:t>𝑞</m:t>
                    </m:r>
                  </m:oMath>
                </a14:m>
                <a:r>
                  <a:rPr lang="pt-BR" dirty="0"/>
                  <a:t>, de todas as imagens que ocorrem naturalmente. </a:t>
                </a:r>
              </a:p>
              <a:p>
                <a:pPr lvl="1">
                  <a:buFont typeface="Wingdings" panose="05000000000000000000" pitchFamily="2" charset="2"/>
                  <a:buChar char="§"/>
                </a:pPr>
                <a:r>
                  <a:rPr lang="pt-BR" dirty="0"/>
                  <a:t>A distribuição </a:t>
                </a:r>
                <a14:m>
                  <m:oMath xmlns:m="http://schemas.openxmlformats.org/officeDocument/2006/math">
                    <m:r>
                      <a:rPr lang="pt-BR" b="0" i="1" smtClean="0">
                        <a:latin typeface="Cambria Math" panose="02040503050406030204" pitchFamily="18" charset="0"/>
                      </a:rPr>
                      <m:t>𝑞</m:t>
                    </m:r>
                  </m:oMath>
                </a14:m>
                <a:r>
                  <a:rPr lang="pt-BR" dirty="0"/>
                  <a:t> é chamada de distribuição original, alvo ou objetivo.</a:t>
                </a:r>
              </a:p>
              <a:p>
                <a:r>
                  <a:rPr lang="pt-BR" dirty="0"/>
                  <a:t>Cada imagem é um ponto no espaço criado por todas as imagens e a distribuição das imagens que ocorrem naturalmente é uma "nuvem" nesse espaço.</a:t>
                </a:r>
              </a:p>
            </p:txBody>
          </p:sp>
        </mc:Choice>
        <mc:Fallback xmlns="">
          <p:sp>
            <p:nvSpPr>
              <p:cNvPr id="3" name="Espaço Reservado para Conteúdo 2">
                <a:extLst>
                  <a:ext uri="{FF2B5EF4-FFF2-40B4-BE49-F238E27FC236}">
                    <a16:creationId xmlns:a16="http://schemas.microsoft.com/office/drawing/2014/main" id="{196AB1B0-87D5-6363-F1AA-B59593001993}"/>
                  </a:ext>
                </a:extLst>
              </p:cNvPr>
              <p:cNvSpPr>
                <a:spLocks noGrp="1" noRot="1" noChangeAspect="1" noMove="1" noResize="1" noEditPoints="1" noAdjustHandles="1" noChangeArrowheads="1" noChangeShapeType="1" noTextEdit="1"/>
              </p:cNvSpPr>
              <p:nvPr>
                <p:ph idx="1"/>
              </p:nvPr>
            </p:nvSpPr>
            <p:spPr>
              <a:xfrm>
                <a:off x="5991224" y="1825624"/>
                <a:ext cx="6062229" cy="5032375"/>
              </a:xfrm>
              <a:blipFill>
                <a:blip r:embed="rId2"/>
                <a:stretch>
                  <a:fillRect l="-1811" t="-1937" r="-805"/>
                </a:stretch>
              </a:blipFill>
            </p:spPr>
            <p:txBody>
              <a:bodyPr/>
              <a:lstStyle/>
              <a:p>
                <a:r>
                  <a:rPr lang="pt-BR">
                    <a:noFill/>
                  </a:rPr>
                  <a:t> </a:t>
                </a:r>
              </a:p>
            </p:txBody>
          </p:sp>
        </mc:Fallback>
      </mc:AlternateContent>
      <p:grpSp>
        <p:nvGrpSpPr>
          <p:cNvPr id="28" name="Agrupar 27">
            <a:extLst>
              <a:ext uri="{FF2B5EF4-FFF2-40B4-BE49-F238E27FC236}">
                <a16:creationId xmlns:a16="http://schemas.microsoft.com/office/drawing/2014/main" id="{4BEA3733-91B1-53DC-DFD4-E49726A39EED}"/>
              </a:ext>
            </a:extLst>
          </p:cNvPr>
          <p:cNvGrpSpPr/>
          <p:nvPr/>
        </p:nvGrpSpPr>
        <p:grpSpPr>
          <a:xfrm>
            <a:off x="1881145" y="2164661"/>
            <a:ext cx="2074979" cy="2528677"/>
            <a:chOff x="1004845" y="1985470"/>
            <a:chExt cx="2074979" cy="2528677"/>
          </a:xfrm>
        </p:grpSpPr>
        <p:grpSp>
          <p:nvGrpSpPr>
            <p:cNvPr id="24" name="Agrupar 23">
              <a:extLst>
                <a:ext uri="{FF2B5EF4-FFF2-40B4-BE49-F238E27FC236}">
                  <a16:creationId xmlns:a16="http://schemas.microsoft.com/office/drawing/2014/main" id="{5FD3C399-9CAC-46A1-E3F2-FC2C61228DDE}"/>
                </a:ext>
              </a:extLst>
            </p:cNvPr>
            <p:cNvGrpSpPr/>
            <p:nvPr/>
          </p:nvGrpSpPr>
          <p:grpSpPr>
            <a:xfrm>
              <a:off x="1072823" y="2489942"/>
              <a:ext cx="1586188" cy="1586188"/>
              <a:chOff x="380096" y="2203615"/>
              <a:chExt cx="1586188" cy="1586188"/>
            </a:xfrm>
          </p:grpSpPr>
          <p:grpSp>
            <p:nvGrpSpPr>
              <p:cNvPr id="20" name="Agrupar 19">
                <a:extLst>
                  <a:ext uri="{FF2B5EF4-FFF2-40B4-BE49-F238E27FC236}">
                    <a16:creationId xmlns:a16="http://schemas.microsoft.com/office/drawing/2014/main" id="{93C771C3-0835-F324-1158-1EBDC5C0B652}"/>
                  </a:ext>
                </a:extLst>
              </p:cNvPr>
              <p:cNvGrpSpPr/>
              <p:nvPr/>
            </p:nvGrpSpPr>
            <p:grpSpPr>
              <a:xfrm>
                <a:off x="777077" y="2805524"/>
                <a:ext cx="641967" cy="531032"/>
                <a:chOff x="830417" y="2439764"/>
                <a:chExt cx="641967" cy="531032"/>
              </a:xfrm>
            </p:grpSpPr>
            <p:sp>
              <p:nvSpPr>
                <p:cNvPr id="4" name="Elipse 3">
                  <a:extLst>
                    <a:ext uri="{FF2B5EF4-FFF2-40B4-BE49-F238E27FC236}">
                      <a16:creationId xmlns:a16="http://schemas.microsoft.com/office/drawing/2014/main" id="{14CC1078-F607-DC58-9B67-136311298617}"/>
                    </a:ext>
                  </a:extLst>
                </p:cNvPr>
                <p:cNvSpPr/>
                <p:nvPr/>
              </p:nvSpPr>
              <p:spPr>
                <a:xfrm>
                  <a:off x="1246909" y="258618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Elipse 4">
                  <a:extLst>
                    <a:ext uri="{FF2B5EF4-FFF2-40B4-BE49-F238E27FC236}">
                      <a16:creationId xmlns:a16="http://schemas.microsoft.com/office/drawing/2014/main" id="{425CBDA4-5445-153E-DCFE-1F4F35D90F0E}"/>
                    </a:ext>
                  </a:extLst>
                </p:cNvPr>
                <p:cNvSpPr/>
                <p:nvPr/>
              </p:nvSpPr>
              <p:spPr>
                <a:xfrm>
                  <a:off x="1364384" y="246978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lipse 5">
                  <a:extLst>
                    <a:ext uri="{FF2B5EF4-FFF2-40B4-BE49-F238E27FC236}">
                      <a16:creationId xmlns:a16="http://schemas.microsoft.com/office/drawing/2014/main" id="{77D181AA-E99D-CB7D-0B65-2DE47F6B03F9}"/>
                    </a:ext>
                  </a:extLst>
                </p:cNvPr>
                <p:cNvSpPr/>
                <p:nvPr/>
              </p:nvSpPr>
              <p:spPr>
                <a:xfrm>
                  <a:off x="1400384" y="262218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 name="Elipse 6">
                  <a:extLst>
                    <a:ext uri="{FF2B5EF4-FFF2-40B4-BE49-F238E27FC236}">
                      <a16:creationId xmlns:a16="http://schemas.microsoft.com/office/drawing/2014/main" id="{FF7D567C-6B02-80CA-A762-FC5E6B6A8526}"/>
                    </a:ext>
                  </a:extLst>
                </p:cNvPr>
                <p:cNvSpPr/>
                <p:nvPr/>
              </p:nvSpPr>
              <p:spPr>
                <a:xfrm>
                  <a:off x="1185718" y="273223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Elipse 7">
                  <a:extLst>
                    <a:ext uri="{FF2B5EF4-FFF2-40B4-BE49-F238E27FC236}">
                      <a16:creationId xmlns:a16="http://schemas.microsoft.com/office/drawing/2014/main" id="{0AA0C671-5F74-6EDF-E0AF-1F75B592D88E}"/>
                    </a:ext>
                  </a:extLst>
                </p:cNvPr>
                <p:cNvSpPr/>
                <p:nvPr/>
              </p:nvSpPr>
              <p:spPr>
                <a:xfrm>
                  <a:off x="1303193" y="268428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Elipse 8">
                  <a:extLst>
                    <a:ext uri="{FF2B5EF4-FFF2-40B4-BE49-F238E27FC236}">
                      <a16:creationId xmlns:a16="http://schemas.microsoft.com/office/drawing/2014/main" id="{DDF73995-5FC3-2570-E45E-300C1C149B29}"/>
                    </a:ext>
                  </a:extLst>
                </p:cNvPr>
                <p:cNvSpPr/>
                <p:nvPr/>
              </p:nvSpPr>
              <p:spPr>
                <a:xfrm>
                  <a:off x="1216652" y="2439764"/>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9">
                  <a:extLst>
                    <a:ext uri="{FF2B5EF4-FFF2-40B4-BE49-F238E27FC236}">
                      <a16:creationId xmlns:a16="http://schemas.microsoft.com/office/drawing/2014/main" id="{879A7C83-82C4-3EAA-A83A-644899A95BD1}"/>
                    </a:ext>
                  </a:extLst>
                </p:cNvPr>
                <p:cNvSpPr/>
                <p:nvPr/>
              </p:nvSpPr>
              <p:spPr>
                <a:xfrm>
                  <a:off x="1069582" y="2659864"/>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Elipse 10">
                  <a:extLst>
                    <a:ext uri="{FF2B5EF4-FFF2-40B4-BE49-F238E27FC236}">
                      <a16:creationId xmlns:a16="http://schemas.microsoft.com/office/drawing/2014/main" id="{1743FD27-1751-5F60-F073-3BF972029021}"/>
                    </a:ext>
                  </a:extLst>
                </p:cNvPr>
                <p:cNvSpPr/>
                <p:nvPr/>
              </p:nvSpPr>
              <p:spPr>
                <a:xfrm>
                  <a:off x="1267193" y="289879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11">
                  <a:extLst>
                    <a:ext uri="{FF2B5EF4-FFF2-40B4-BE49-F238E27FC236}">
                      <a16:creationId xmlns:a16="http://schemas.microsoft.com/office/drawing/2014/main" id="{2C084BB1-8068-0B1C-FCD1-FD92083BD6E8}"/>
                    </a:ext>
                  </a:extLst>
                </p:cNvPr>
                <p:cNvSpPr/>
                <p:nvPr/>
              </p:nvSpPr>
              <p:spPr>
                <a:xfrm>
                  <a:off x="1149216" y="2826428"/>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 name="Elipse 12">
                  <a:extLst>
                    <a:ext uri="{FF2B5EF4-FFF2-40B4-BE49-F238E27FC236}">
                      <a16:creationId xmlns:a16="http://schemas.microsoft.com/office/drawing/2014/main" id="{397D706B-28A7-A058-02BE-4FFCEAEAB73C}"/>
                    </a:ext>
                  </a:extLst>
                </p:cNvPr>
                <p:cNvSpPr/>
                <p:nvPr/>
              </p:nvSpPr>
              <p:spPr>
                <a:xfrm>
                  <a:off x="1033582" y="250428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4" name="Elipse 13">
                  <a:extLst>
                    <a:ext uri="{FF2B5EF4-FFF2-40B4-BE49-F238E27FC236}">
                      <a16:creationId xmlns:a16="http://schemas.microsoft.com/office/drawing/2014/main" id="{4378D75D-0F73-7BE1-F614-E7715A5B1D94}"/>
                    </a:ext>
                  </a:extLst>
                </p:cNvPr>
                <p:cNvSpPr/>
                <p:nvPr/>
              </p:nvSpPr>
              <p:spPr>
                <a:xfrm>
                  <a:off x="966041" y="2780535"/>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Elipse 14">
                  <a:extLst>
                    <a:ext uri="{FF2B5EF4-FFF2-40B4-BE49-F238E27FC236}">
                      <a16:creationId xmlns:a16="http://schemas.microsoft.com/office/drawing/2014/main" id="{22B87ED7-C106-37F2-7EA9-D7FBF8606509}"/>
                    </a:ext>
                  </a:extLst>
                </p:cNvPr>
                <p:cNvSpPr/>
                <p:nvPr/>
              </p:nvSpPr>
              <p:spPr>
                <a:xfrm>
                  <a:off x="1058469" y="276258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6" name="Elipse 15">
                  <a:extLst>
                    <a:ext uri="{FF2B5EF4-FFF2-40B4-BE49-F238E27FC236}">
                      <a16:creationId xmlns:a16="http://schemas.microsoft.com/office/drawing/2014/main" id="{04567DBC-CC43-C371-2227-4EA75550C407}"/>
                    </a:ext>
                  </a:extLst>
                </p:cNvPr>
                <p:cNvSpPr/>
                <p:nvPr/>
              </p:nvSpPr>
              <p:spPr>
                <a:xfrm>
                  <a:off x="1026173" y="289879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7" name="Elipse 16">
                  <a:extLst>
                    <a:ext uri="{FF2B5EF4-FFF2-40B4-BE49-F238E27FC236}">
                      <a16:creationId xmlns:a16="http://schemas.microsoft.com/office/drawing/2014/main" id="{C4C256BD-DBA0-5AF6-0EE1-040F307B6401}"/>
                    </a:ext>
                  </a:extLst>
                </p:cNvPr>
                <p:cNvSpPr/>
                <p:nvPr/>
              </p:nvSpPr>
              <p:spPr>
                <a:xfrm>
                  <a:off x="928255" y="266544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Elipse 17">
                  <a:extLst>
                    <a:ext uri="{FF2B5EF4-FFF2-40B4-BE49-F238E27FC236}">
                      <a16:creationId xmlns:a16="http://schemas.microsoft.com/office/drawing/2014/main" id="{7468804E-70F3-C584-2663-3BE64BAADE89}"/>
                    </a:ext>
                  </a:extLst>
                </p:cNvPr>
                <p:cNvSpPr/>
                <p:nvPr/>
              </p:nvSpPr>
              <p:spPr>
                <a:xfrm>
                  <a:off x="839931" y="286279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9" name="Elipse 18">
                  <a:extLst>
                    <a:ext uri="{FF2B5EF4-FFF2-40B4-BE49-F238E27FC236}">
                      <a16:creationId xmlns:a16="http://schemas.microsoft.com/office/drawing/2014/main" id="{434F2F08-8BB5-BD8C-4560-12256B31D20C}"/>
                    </a:ext>
                  </a:extLst>
                </p:cNvPr>
                <p:cNvSpPr/>
                <p:nvPr/>
              </p:nvSpPr>
              <p:spPr>
                <a:xfrm>
                  <a:off x="830417" y="2744167"/>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grpSp>
          <p:cxnSp>
            <p:nvCxnSpPr>
              <p:cNvPr id="22" name="Conector de Seta Reta 21">
                <a:extLst>
                  <a:ext uri="{FF2B5EF4-FFF2-40B4-BE49-F238E27FC236}">
                    <a16:creationId xmlns:a16="http://schemas.microsoft.com/office/drawing/2014/main" id="{75CDA29F-A726-4BD2-A970-A0F2B5E0905A}"/>
                  </a:ext>
                </a:extLst>
              </p:cNvPr>
              <p:cNvCxnSpPr/>
              <p:nvPr/>
            </p:nvCxnSpPr>
            <p:spPr>
              <a:xfrm>
                <a:off x="380096" y="3789803"/>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ector de Seta Reta 22">
                <a:extLst>
                  <a:ext uri="{FF2B5EF4-FFF2-40B4-BE49-F238E27FC236}">
                    <a16:creationId xmlns:a16="http://schemas.microsoft.com/office/drawing/2014/main" id="{AA8B647F-6E99-69EA-33A4-A0DC8848B4AF}"/>
                  </a:ext>
                </a:extLst>
              </p:cNvPr>
              <p:cNvCxnSpPr>
                <a:cxnSpLocks/>
              </p:cNvCxnSpPr>
              <p:nvPr/>
            </p:nvCxnSpPr>
            <p:spPr>
              <a:xfrm rot="16200000" flipV="1">
                <a:off x="-412998" y="2996709"/>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5" name="CaixaDeTexto 24">
              <a:extLst>
                <a:ext uri="{FF2B5EF4-FFF2-40B4-BE49-F238E27FC236}">
                  <a16:creationId xmlns:a16="http://schemas.microsoft.com/office/drawing/2014/main" id="{43953375-96E5-EA0D-8FDD-20A37197AA7D}"/>
                </a:ext>
              </a:extLst>
            </p:cNvPr>
            <p:cNvSpPr txBox="1"/>
            <p:nvPr/>
          </p:nvSpPr>
          <p:spPr>
            <a:xfrm>
              <a:off x="1004845" y="1985470"/>
              <a:ext cx="2002976" cy="461665"/>
            </a:xfrm>
            <a:prstGeom prst="rect">
              <a:avLst/>
            </a:prstGeom>
            <a:noFill/>
          </p:spPr>
          <p:txBody>
            <a:bodyPr wrap="square" rtlCol="0">
              <a:spAutoFit/>
            </a:bodyPr>
            <a:lstStyle/>
            <a:p>
              <a:pPr algn="ctr"/>
              <a:r>
                <a:rPr lang="pt-BR" sz="1200" dirty="0"/>
                <a:t>Distribuição das imagens que ocorrem naturalmente</a:t>
              </a:r>
            </a:p>
          </p:txBody>
        </p:sp>
        <p:sp>
          <p:nvSpPr>
            <p:cNvPr id="26" name="Elipse 25">
              <a:extLst>
                <a:ext uri="{FF2B5EF4-FFF2-40B4-BE49-F238E27FC236}">
                  <a16:creationId xmlns:a16="http://schemas.microsoft.com/office/drawing/2014/main" id="{65D0EBD8-2616-CC1A-B6DB-186E94D6E664}"/>
                </a:ext>
              </a:extLst>
            </p:cNvPr>
            <p:cNvSpPr/>
            <p:nvPr/>
          </p:nvSpPr>
          <p:spPr>
            <a:xfrm>
              <a:off x="1072822" y="434181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7" name="CaixaDeTexto 26">
              <a:extLst>
                <a:ext uri="{FF2B5EF4-FFF2-40B4-BE49-F238E27FC236}">
                  <a16:creationId xmlns:a16="http://schemas.microsoft.com/office/drawing/2014/main" id="{DF51038F-B086-5365-15DC-0F4F1DFA1029}"/>
                </a:ext>
              </a:extLst>
            </p:cNvPr>
            <p:cNvSpPr txBox="1"/>
            <p:nvPr/>
          </p:nvSpPr>
          <p:spPr>
            <a:xfrm>
              <a:off x="1132356" y="4252537"/>
              <a:ext cx="1947468" cy="261610"/>
            </a:xfrm>
            <a:prstGeom prst="rect">
              <a:avLst/>
            </a:prstGeom>
            <a:noFill/>
          </p:spPr>
          <p:txBody>
            <a:bodyPr wrap="square" rtlCol="0">
              <a:spAutoFit/>
            </a:bodyPr>
            <a:lstStyle/>
            <a:p>
              <a:r>
                <a:rPr lang="pt-BR" sz="1100" dirty="0"/>
                <a:t>Imagem no espaço de imagens</a:t>
              </a:r>
            </a:p>
          </p:txBody>
        </p:sp>
      </p:grpSp>
    </p:spTree>
    <p:extLst>
      <p:ext uri="{BB962C8B-B14F-4D97-AF65-F5344CB8AC3E}">
        <p14:creationId xmlns:p14="http://schemas.microsoft.com/office/powerpoint/2010/main" val="766727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017B09-854B-7D3F-E0B5-DD514EC14566}"/>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B943946-08F1-0E66-DF08-010E428914B2}"/>
              </a:ext>
            </a:extLst>
          </p:cNvPr>
          <p:cNvSpPr>
            <a:spLocks noGrp="1"/>
          </p:cNvSpPr>
          <p:nvPr>
            <p:ph type="title"/>
          </p:nvPr>
        </p:nvSpPr>
        <p:spPr/>
        <p:txBody>
          <a:bodyPr/>
          <a:lstStyle/>
          <a:p>
            <a:r>
              <a:rPr lang="pt-BR" dirty="0"/>
              <a:t>Termodinâmica de não equilíbrio</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AEC2ED89-52AF-8866-52C1-BE31A8879094}"/>
                  </a:ext>
                </a:extLst>
              </p:cNvPr>
              <p:cNvSpPr>
                <a:spLocks noGrp="1"/>
              </p:cNvSpPr>
              <p:nvPr>
                <p:ph idx="1"/>
              </p:nvPr>
            </p:nvSpPr>
            <p:spPr>
              <a:xfrm>
                <a:off x="4876802" y="1825624"/>
                <a:ext cx="7176652" cy="5032375"/>
              </a:xfrm>
            </p:spPr>
            <p:txBody>
              <a:bodyPr>
                <a:normAutofit fontScale="92500"/>
              </a:bodyPr>
              <a:lstStyle/>
              <a:p>
                <a:r>
                  <a:rPr lang="pt-BR" dirty="0"/>
                  <a:t>Ao adicionar repetidamente ruído às imagens, a distribuição se </a:t>
                </a:r>
                <a:r>
                  <a:rPr lang="pt-BR" b="1" i="1" dirty="0">
                    <a:solidFill>
                      <a:srgbClr val="7030A0"/>
                    </a:solidFill>
                  </a:rPr>
                  <a:t>difunde</a:t>
                </a:r>
                <a:r>
                  <a:rPr lang="pt-BR" dirty="0"/>
                  <a:t> para o resto do espaço de imagens, até que a nuvem torna-se praticamente </a:t>
                </a:r>
                <a:r>
                  <a:rPr lang="pt-BR" b="1" i="1" dirty="0">
                    <a:solidFill>
                      <a:srgbClr val="7030A0"/>
                    </a:solidFill>
                  </a:rPr>
                  <a:t>indistinguível de uma distribuição gaussiana</a:t>
                </a:r>
                <a:r>
                  <a:rPr lang="pt-BR" dirty="0"/>
                  <a:t>, </a:t>
                </a:r>
                <a14:m>
                  <m:oMath xmlns:m="http://schemas.openxmlformats.org/officeDocument/2006/math">
                    <m:r>
                      <a:rPr lang="el-GR" b="0" i="1" smtClean="0">
                        <a:latin typeface="Cambria Math" panose="02040503050406030204" pitchFamily="18" charset="0"/>
                        <a:ea typeface="Cambria Math" panose="02040503050406030204" pitchFamily="18" charset="0"/>
                      </a:rPr>
                      <m:t>𝛮</m:t>
                    </m:r>
                    <m:d>
                      <m:dPr>
                        <m:ctrlPr>
                          <a:rPr lang="pt-BR" b="0" i="1" smtClean="0">
                            <a:latin typeface="Cambria Math" panose="02040503050406030204" pitchFamily="18" charset="0"/>
                            <a:ea typeface="Cambria Math" panose="02040503050406030204" pitchFamily="18" charset="0"/>
                          </a:rPr>
                        </m:ctrlPr>
                      </m:dPr>
                      <m:e>
                        <m:r>
                          <a:rPr lang="pt-BR" b="1" i="1" smtClean="0">
                            <a:latin typeface="Cambria Math" panose="02040503050406030204" pitchFamily="18" charset="0"/>
                            <a:ea typeface="Cambria Math" panose="02040503050406030204" pitchFamily="18" charset="0"/>
                          </a:rPr>
                          <m:t>𝟎</m:t>
                        </m:r>
                        <m:r>
                          <a:rPr lang="pt-BR" b="0" i="1" smtClean="0">
                            <a:latin typeface="Cambria Math" panose="02040503050406030204" pitchFamily="18" charset="0"/>
                            <a:ea typeface="Cambria Math" panose="02040503050406030204" pitchFamily="18" charset="0"/>
                          </a:rPr>
                          <m:t>,</m:t>
                        </m:r>
                        <m:r>
                          <a:rPr lang="pt-BR" b="1" i="1" smtClean="0">
                            <a:latin typeface="Cambria Math" panose="02040503050406030204" pitchFamily="18" charset="0"/>
                            <a:ea typeface="Cambria Math" panose="02040503050406030204" pitchFamily="18" charset="0"/>
                          </a:rPr>
                          <m:t>𝑰</m:t>
                        </m:r>
                      </m:e>
                    </m:d>
                  </m:oMath>
                </a14:m>
                <a:r>
                  <a:rPr lang="pt-BR" dirty="0"/>
                  <a:t>.</a:t>
                </a:r>
              </a:p>
              <a:p>
                <a:pPr lvl="1">
                  <a:buFont typeface="Wingdings" panose="05000000000000000000" pitchFamily="2" charset="2"/>
                  <a:buChar char="§"/>
                </a:pPr>
                <a14:m>
                  <m:oMath xmlns:m="http://schemas.openxmlformats.org/officeDocument/2006/math">
                    <m:r>
                      <a:rPr lang="el-GR" i="1">
                        <a:latin typeface="Cambria Math" panose="02040503050406030204" pitchFamily="18" charset="0"/>
                        <a:ea typeface="Cambria Math" panose="02040503050406030204" pitchFamily="18" charset="0"/>
                      </a:rPr>
                      <m:t>𝛮</m:t>
                    </m:r>
                  </m:oMath>
                </a14:m>
                <a:r>
                  <a:rPr lang="pt-BR" dirty="0"/>
                  <a:t> em geral é uma distribuição multidimensional, onde </a:t>
                </a:r>
                <a14:m>
                  <m:oMath xmlns:m="http://schemas.openxmlformats.org/officeDocument/2006/math">
                    <m:r>
                      <a:rPr lang="pt-BR" b="1" i="1">
                        <a:latin typeface="Cambria Math" panose="02040503050406030204" pitchFamily="18" charset="0"/>
                        <a:ea typeface="Cambria Math" panose="02040503050406030204" pitchFamily="18" charset="0"/>
                      </a:rPr>
                      <m:t>𝟎</m:t>
                    </m:r>
                  </m:oMath>
                </a14:m>
                <a:r>
                  <a:rPr lang="pt-BR" dirty="0"/>
                  <a:t> é o vetor de médias e </a:t>
                </a:r>
                <a14:m>
                  <m:oMath xmlns:m="http://schemas.openxmlformats.org/officeDocument/2006/math">
                    <m:r>
                      <a:rPr lang="pt-BR" b="1" i="1">
                        <a:latin typeface="Cambria Math" panose="02040503050406030204" pitchFamily="18" charset="0"/>
                        <a:ea typeface="Cambria Math" panose="02040503050406030204" pitchFamily="18" charset="0"/>
                      </a:rPr>
                      <m:t>𝑰</m:t>
                    </m:r>
                  </m:oMath>
                </a14:m>
                <a:r>
                  <a:rPr lang="pt-BR" dirty="0"/>
                  <a:t> é a matriz identidade.</a:t>
                </a:r>
              </a:p>
              <a:p>
                <a:r>
                  <a:rPr lang="pt-BR" dirty="0"/>
                  <a:t>Um modelo que pode desfazer aproximadamente a </a:t>
                </a:r>
                <a:r>
                  <a:rPr lang="pt-BR" b="1" i="1" dirty="0">
                    <a:solidFill>
                      <a:srgbClr val="7030A0"/>
                    </a:solidFill>
                  </a:rPr>
                  <a:t>difusão</a:t>
                </a:r>
                <a:r>
                  <a:rPr lang="pt-BR" dirty="0"/>
                  <a:t> pode então ser usado para extrair amostras da distribuição original, </a:t>
                </a:r>
                <a14:m>
                  <m:oMath xmlns:m="http://schemas.openxmlformats.org/officeDocument/2006/math">
                    <m:r>
                      <a:rPr lang="pt-BR" b="0" i="1" smtClean="0">
                        <a:latin typeface="Cambria Math" panose="02040503050406030204" pitchFamily="18" charset="0"/>
                      </a:rPr>
                      <m:t>𝑞</m:t>
                    </m:r>
                  </m:oMath>
                </a14:m>
                <a:r>
                  <a:rPr lang="pt-BR" dirty="0"/>
                  <a:t>.</a:t>
                </a:r>
              </a:p>
              <a:p>
                <a:r>
                  <a:rPr lang="pt-BR" dirty="0"/>
                  <a:t>Portanto, o modelo remove o ruído de uma amostra até que reste apenas valores retirados de distribuição original, </a:t>
                </a:r>
                <a14:m>
                  <m:oMath xmlns:m="http://schemas.openxmlformats.org/officeDocument/2006/math">
                    <m:r>
                      <a:rPr lang="pt-BR" b="0" i="1" smtClean="0">
                        <a:latin typeface="Cambria Math" panose="02040503050406030204" pitchFamily="18" charset="0"/>
                      </a:rPr>
                      <m:t>𝑞</m:t>
                    </m:r>
                  </m:oMath>
                </a14:m>
                <a:r>
                  <a:rPr lang="pt-BR" dirty="0"/>
                  <a:t>.</a:t>
                </a:r>
              </a:p>
            </p:txBody>
          </p:sp>
        </mc:Choice>
        <mc:Fallback xmlns="">
          <p:sp>
            <p:nvSpPr>
              <p:cNvPr id="3" name="Espaço Reservado para Conteúdo 2">
                <a:extLst>
                  <a:ext uri="{FF2B5EF4-FFF2-40B4-BE49-F238E27FC236}">
                    <a16:creationId xmlns:a16="http://schemas.microsoft.com/office/drawing/2014/main" id="{AEC2ED89-52AF-8866-52C1-BE31A8879094}"/>
                  </a:ext>
                </a:extLst>
              </p:cNvPr>
              <p:cNvSpPr>
                <a:spLocks noGrp="1" noRot="1" noChangeAspect="1" noMove="1" noResize="1" noEditPoints="1" noAdjustHandles="1" noChangeArrowheads="1" noChangeShapeType="1" noTextEdit="1"/>
              </p:cNvSpPr>
              <p:nvPr>
                <p:ph idx="1"/>
              </p:nvPr>
            </p:nvSpPr>
            <p:spPr>
              <a:xfrm>
                <a:off x="4876802" y="1825624"/>
                <a:ext cx="7176652" cy="5032375"/>
              </a:xfrm>
              <a:blipFill>
                <a:blip r:embed="rId2"/>
                <a:stretch>
                  <a:fillRect l="-1274" t="-1816" r="-1529" b="-1211"/>
                </a:stretch>
              </a:blipFill>
            </p:spPr>
            <p:txBody>
              <a:bodyPr/>
              <a:lstStyle/>
              <a:p>
                <a:r>
                  <a:rPr lang="pt-BR">
                    <a:noFill/>
                  </a:rPr>
                  <a:t> </a:t>
                </a:r>
              </a:p>
            </p:txBody>
          </p:sp>
        </mc:Fallback>
      </mc:AlternateContent>
      <p:grpSp>
        <p:nvGrpSpPr>
          <p:cNvPr id="99" name="Agrupar 98">
            <a:extLst>
              <a:ext uri="{FF2B5EF4-FFF2-40B4-BE49-F238E27FC236}">
                <a16:creationId xmlns:a16="http://schemas.microsoft.com/office/drawing/2014/main" id="{683926DE-005A-7359-F551-AF5D6480162D}"/>
              </a:ext>
            </a:extLst>
          </p:cNvPr>
          <p:cNvGrpSpPr/>
          <p:nvPr/>
        </p:nvGrpSpPr>
        <p:grpSpPr>
          <a:xfrm>
            <a:off x="1438953" y="2391870"/>
            <a:ext cx="2500355" cy="2765755"/>
            <a:chOff x="1004844" y="1985470"/>
            <a:chExt cx="2500355" cy="2765755"/>
          </a:xfrm>
        </p:grpSpPr>
        <p:sp>
          <p:nvSpPr>
            <p:cNvPr id="4" name="Elipse 3">
              <a:extLst>
                <a:ext uri="{FF2B5EF4-FFF2-40B4-BE49-F238E27FC236}">
                  <a16:creationId xmlns:a16="http://schemas.microsoft.com/office/drawing/2014/main" id="{7E6B24D7-C1F6-4246-0EF9-968E30F7EAC2}"/>
                </a:ext>
              </a:extLst>
            </p:cNvPr>
            <p:cNvSpPr/>
            <p:nvPr/>
          </p:nvSpPr>
          <p:spPr>
            <a:xfrm>
              <a:off x="1886296" y="32382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Elipse 4">
              <a:extLst>
                <a:ext uri="{FF2B5EF4-FFF2-40B4-BE49-F238E27FC236}">
                  <a16:creationId xmlns:a16="http://schemas.microsoft.com/office/drawing/2014/main" id="{59496284-157F-FC3F-68EF-97BE851E4562}"/>
                </a:ext>
              </a:extLst>
            </p:cNvPr>
            <p:cNvSpPr/>
            <p:nvPr/>
          </p:nvSpPr>
          <p:spPr>
            <a:xfrm>
              <a:off x="2003771" y="31218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lipse 5">
              <a:extLst>
                <a:ext uri="{FF2B5EF4-FFF2-40B4-BE49-F238E27FC236}">
                  <a16:creationId xmlns:a16="http://schemas.microsoft.com/office/drawing/2014/main" id="{A293896A-5E91-4F8F-B7FE-F36285A64232}"/>
                </a:ext>
              </a:extLst>
            </p:cNvPr>
            <p:cNvSpPr/>
            <p:nvPr/>
          </p:nvSpPr>
          <p:spPr>
            <a:xfrm>
              <a:off x="2039771" y="32742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 name="Elipse 6">
              <a:extLst>
                <a:ext uri="{FF2B5EF4-FFF2-40B4-BE49-F238E27FC236}">
                  <a16:creationId xmlns:a16="http://schemas.microsoft.com/office/drawing/2014/main" id="{61241D2E-83F5-D613-A72E-C7F7849523FC}"/>
                </a:ext>
              </a:extLst>
            </p:cNvPr>
            <p:cNvSpPr/>
            <p:nvPr/>
          </p:nvSpPr>
          <p:spPr>
            <a:xfrm>
              <a:off x="1825105" y="338431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Elipse 7">
              <a:extLst>
                <a:ext uri="{FF2B5EF4-FFF2-40B4-BE49-F238E27FC236}">
                  <a16:creationId xmlns:a16="http://schemas.microsoft.com/office/drawing/2014/main" id="{E2A691A5-7EA1-8F19-7883-A7BCF3ACA90C}"/>
                </a:ext>
              </a:extLst>
            </p:cNvPr>
            <p:cNvSpPr/>
            <p:nvPr/>
          </p:nvSpPr>
          <p:spPr>
            <a:xfrm>
              <a:off x="1942580" y="33363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Elipse 8">
              <a:extLst>
                <a:ext uri="{FF2B5EF4-FFF2-40B4-BE49-F238E27FC236}">
                  <a16:creationId xmlns:a16="http://schemas.microsoft.com/office/drawing/2014/main" id="{05D596CC-B270-EF64-1D72-788A9DDCCBD9}"/>
                </a:ext>
              </a:extLst>
            </p:cNvPr>
            <p:cNvSpPr/>
            <p:nvPr/>
          </p:nvSpPr>
          <p:spPr>
            <a:xfrm>
              <a:off x="1856039" y="309185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9">
              <a:extLst>
                <a:ext uri="{FF2B5EF4-FFF2-40B4-BE49-F238E27FC236}">
                  <a16:creationId xmlns:a16="http://schemas.microsoft.com/office/drawing/2014/main" id="{9E5B50B1-A906-C2A1-D4EA-0928CCE1AE54}"/>
                </a:ext>
              </a:extLst>
            </p:cNvPr>
            <p:cNvSpPr/>
            <p:nvPr/>
          </p:nvSpPr>
          <p:spPr>
            <a:xfrm>
              <a:off x="1708969" y="331195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Elipse 10">
              <a:extLst>
                <a:ext uri="{FF2B5EF4-FFF2-40B4-BE49-F238E27FC236}">
                  <a16:creationId xmlns:a16="http://schemas.microsoft.com/office/drawing/2014/main" id="{26932FB9-337E-78A2-0F5A-670B4EF3BC84}"/>
                </a:ext>
              </a:extLst>
            </p:cNvPr>
            <p:cNvSpPr/>
            <p:nvPr/>
          </p:nvSpPr>
          <p:spPr>
            <a:xfrm>
              <a:off x="1906580" y="3550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11">
              <a:extLst>
                <a:ext uri="{FF2B5EF4-FFF2-40B4-BE49-F238E27FC236}">
                  <a16:creationId xmlns:a16="http://schemas.microsoft.com/office/drawing/2014/main" id="{5A4D2C07-F9D3-C505-7464-3FECA1E43D54}"/>
                </a:ext>
              </a:extLst>
            </p:cNvPr>
            <p:cNvSpPr/>
            <p:nvPr/>
          </p:nvSpPr>
          <p:spPr>
            <a:xfrm>
              <a:off x="1788603" y="3478515"/>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 name="Elipse 12">
              <a:extLst>
                <a:ext uri="{FF2B5EF4-FFF2-40B4-BE49-F238E27FC236}">
                  <a16:creationId xmlns:a16="http://schemas.microsoft.com/office/drawing/2014/main" id="{51CC02DB-B8F4-EFD9-AB2C-25BD9533F295}"/>
                </a:ext>
              </a:extLst>
            </p:cNvPr>
            <p:cNvSpPr/>
            <p:nvPr/>
          </p:nvSpPr>
          <p:spPr>
            <a:xfrm>
              <a:off x="1672969" y="31563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4" name="Elipse 13">
              <a:extLst>
                <a:ext uri="{FF2B5EF4-FFF2-40B4-BE49-F238E27FC236}">
                  <a16:creationId xmlns:a16="http://schemas.microsoft.com/office/drawing/2014/main" id="{A3E3A5FC-8F8B-7181-5A00-797F1E95F9AB}"/>
                </a:ext>
              </a:extLst>
            </p:cNvPr>
            <p:cNvSpPr/>
            <p:nvPr/>
          </p:nvSpPr>
          <p:spPr>
            <a:xfrm>
              <a:off x="1605428" y="343262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Elipse 14">
              <a:extLst>
                <a:ext uri="{FF2B5EF4-FFF2-40B4-BE49-F238E27FC236}">
                  <a16:creationId xmlns:a16="http://schemas.microsoft.com/office/drawing/2014/main" id="{74244D15-F542-41C9-FB33-6A11C98098DF}"/>
                </a:ext>
              </a:extLst>
            </p:cNvPr>
            <p:cNvSpPr/>
            <p:nvPr/>
          </p:nvSpPr>
          <p:spPr>
            <a:xfrm>
              <a:off x="1697856" y="34146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6" name="Elipse 15">
              <a:extLst>
                <a:ext uri="{FF2B5EF4-FFF2-40B4-BE49-F238E27FC236}">
                  <a16:creationId xmlns:a16="http://schemas.microsoft.com/office/drawing/2014/main" id="{F9787957-CD53-71B8-2607-4A3F7C276C35}"/>
                </a:ext>
              </a:extLst>
            </p:cNvPr>
            <p:cNvSpPr/>
            <p:nvPr/>
          </p:nvSpPr>
          <p:spPr>
            <a:xfrm>
              <a:off x="1665560" y="3550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7" name="Elipse 16">
              <a:extLst>
                <a:ext uri="{FF2B5EF4-FFF2-40B4-BE49-F238E27FC236}">
                  <a16:creationId xmlns:a16="http://schemas.microsoft.com/office/drawing/2014/main" id="{69A5AD62-B23F-6E14-8FA7-42F0E6C45D8E}"/>
                </a:ext>
              </a:extLst>
            </p:cNvPr>
            <p:cNvSpPr/>
            <p:nvPr/>
          </p:nvSpPr>
          <p:spPr>
            <a:xfrm>
              <a:off x="1567642" y="331753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Elipse 17">
              <a:extLst>
                <a:ext uri="{FF2B5EF4-FFF2-40B4-BE49-F238E27FC236}">
                  <a16:creationId xmlns:a16="http://schemas.microsoft.com/office/drawing/2014/main" id="{A161AD16-68FA-AC2A-5DD6-5EFFE197A5A8}"/>
                </a:ext>
              </a:extLst>
            </p:cNvPr>
            <p:cNvSpPr/>
            <p:nvPr/>
          </p:nvSpPr>
          <p:spPr>
            <a:xfrm>
              <a:off x="1479318" y="3514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9" name="Elipse 18">
              <a:extLst>
                <a:ext uri="{FF2B5EF4-FFF2-40B4-BE49-F238E27FC236}">
                  <a16:creationId xmlns:a16="http://schemas.microsoft.com/office/drawing/2014/main" id="{B83A89A4-FB99-9C56-11D6-F1830CB46E55}"/>
                </a:ext>
              </a:extLst>
            </p:cNvPr>
            <p:cNvSpPr/>
            <p:nvPr/>
          </p:nvSpPr>
          <p:spPr>
            <a:xfrm>
              <a:off x="1469804" y="3396254"/>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cxnSp>
          <p:nvCxnSpPr>
            <p:cNvPr id="22" name="Conector de Seta Reta 21">
              <a:extLst>
                <a:ext uri="{FF2B5EF4-FFF2-40B4-BE49-F238E27FC236}">
                  <a16:creationId xmlns:a16="http://schemas.microsoft.com/office/drawing/2014/main" id="{FE315456-08C6-44A0-6C74-734BADD36ABD}"/>
                </a:ext>
              </a:extLst>
            </p:cNvPr>
            <p:cNvCxnSpPr/>
            <p:nvPr/>
          </p:nvCxnSpPr>
          <p:spPr>
            <a:xfrm>
              <a:off x="1072823" y="4076130"/>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ector de Seta Reta 22">
              <a:extLst>
                <a:ext uri="{FF2B5EF4-FFF2-40B4-BE49-F238E27FC236}">
                  <a16:creationId xmlns:a16="http://schemas.microsoft.com/office/drawing/2014/main" id="{7178A17B-58A9-E680-19D2-559D3749D73E}"/>
                </a:ext>
              </a:extLst>
            </p:cNvPr>
            <p:cNvCxnSpPr>
              <a:cxnSpLocks/>
            </p:cNvCxnSpPr>
            <p:nvPr/>
          </p:nvCxnSpPr>
          <p:spPr>
            <a:xfrm rot="16200000" flipV="1">
              <a:off x="279729" y="3283036"/>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CaixaDeTexto 24">
              <a:extLst>
                <a:ext uri="{FF2B5EF4-FFF2-40B4-BE49-F238E27FC236}">
                  <a16:creationId xmlns:a16="http://schemas.microsoft.com/office/drawing/2014/main" id="{314F9452-6325-B253-839A-CEC1ED64342C}"/>
                </a:ext>
              </a:extLst>
            </p:cNvPr>
            <p:cNvSpPr txBox="1"/>
            <p:nvPr/>
          </p:nvSpPr>
          <p:spPr>
            <a:xfrm>
              <a:off x="1004844" y="1985470"/>
              <a:ext cx="2119353" cy="461665"/>
            </a:xfrm>
            <a:prstGeom prst="rect">
              <a:avLst/>
            </a:prstGeom>
            <a:noFill/>
          </p:spPr>
          <p:txBody>
            <a:bodyPr wrap="square" rtlCol="0">
              <a:spAutoFit/>
            </a:bodyPr>
            <a:lstStyle/>
            <a:p>
              <a:pPr algn="ctr"/>
              <a:r>
                <a:rPr lang="pt-BR" sz="1200" dirty="0"/>
                <a:t>Distribuição das imagens que ocorrem naturalmente + ruído</a:t>
              </a:r>
            </a:p>
          </p:txBody>
        </p:sp>
        <p:sp>
          <p:nvSpPr>
            <p:cNvPr id="26" name="Elipse 25">
              <a:extLst>
                <a:ext uri="{FF2B5EF4-FFF2-40B4-BE49-F238E27FC236}">
                  <a16:creationId xmlns:a16="http://schemas.microsoft.com/office/drawing/2014/main" id="{4743AD69-887E-AB4F-BCB9-94BFAE87A8AB}"/>
                </a:ext>
              </a:extLst>
            </p:cNvPr>
            <p:cNvSpPr/>
            <p:nvPr/>
          </p:nvSpPr>
          <p:spPr>
            <a:xfrm>
              <a:off x="1072822" y="434181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7" name="CaixaDeTexto 26">
              <a:extLst>
                <a:ext uri="{FF2B5EF4-FFF2-40B4-BE49-F238E27FC236}">
                  <a16:creationId xmlns:a16="http://schemas.microsoft.com/office/drawing/2014/main" id="{E91B9740-B92D-DA90-3120-500CE608BD2A}"/>
                </a:ext>
              </a:extLst>
            </p:cNvPr>
            <p:cNvSpPr txBox="1"/>
            <p:nvPr/>
          </p:nvSpPr>
          <p:spPr>
            <a:xfrm>
              <a:off x="1132356" y="4252537"/>
              <a:ext cx="1947468" cy="261610"/>
            </a:xfrm>
            <a:prstGeom prst="rect">
              <a:avLst/>
            </a:prstGeom>
            <a:noFill/>
          </p:spPr>
          <p:txBody>
            <a:bodyPr wrap="square" rtlCol="0">
              <a:spAutoFit/>
            </a:bodyPr>
            <a:lstStyle/>
            <a:p>
              <a:r>
                <a:rPr lang="pt-BR" sz="1100" dirty="0"/>
                <a:t>Imagem no espaço de imagens</a:t>
              </a:r>
            </a:p>
          </p:txBody>
        </p:sp>
        <p:sp>
          <p:nvSpPr>
            <p:cNvPr id="21" name="Elipse 20">
              <a:extLst>
                <a:ext uri="{FF2B5EF4-FFF2-40B4-BE49-F238E27FC236}">
                  <a16:creationId xmlns:a16="http://schemas.microsoft.com/office/drawing/2014/main" id="{E2FAF1F7-39E3-D133-3DB9-85ACFCD6137A}"/>
                </a:ext>
              </a:extLst>
            </p:cNvPr>
            <p:cNvSpPr/>
            <p:nvPr/>
          </p:nvSpPr>
          <p:spPr>
            <a:xfrm>
              <a:off x="2094980" y="348877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8" name="Elipse 27">
              <a:extLst>
                <a:ext uri="{FF2B5EF4-FFF2-40B4-BE49-F238E27FC236}">
                  <a16:creationId xmlns:a16="http://schemas.microsoft.com/office/drawing/2014/main" id="{798CCA08-5424-A8E7-D866-D4EF93E102A6}"/>
                </a:ext>
              </a:extLst>
            </p:cNvPr>
            <p:cNvSpPr/>
            <p:nvPr/>
          </p:nvSpPr>
          <p:spPr>
            <a:xfrm>
              <a:off x="2160324" y="367279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0" name="Elipse 29">
              <a:extLst>
                <a:ext uri="{FF2B5EF4-FFF2-40B4-BE49-F238E27FC236}">
                  <a16:creationId xmlns:a16="http://schemas.microsoft.com/office/drawing/2014/main" id="{4B71B764-08D5-EEFC-7995-815D6306907D}"/>
                </a:ext>
              </a:extLst>
            </p:cNvPr>
            <p:cNvSpPr/>
            <p:nvPr/>
          </p:nvSpPr>
          <p:spPr>
            <a:xfrm>
              <a:off x="2307930" y="346009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1" name="Elipse 30">
              <a:extLst>
                <a:ext uri="{FF2B5EF4-FFF2-40B4-BE49-F238E27FC236}">
                  <a16:creationId xmlns:a16="http://schemas.microsoft.com/office/drawing/2014/main" id="{01AF9147-FD99-B139-AE2E-1C94AE812795}"/>
                </a:ext>
              </a:extLst>
            </p:cNvPr>
            <p:cNvSpPr/>
            <p:nvPr/>
          </p:nvSpPr>
          <p:spPr>
            <a:xfrm>
              <a:off x="1764771" y="31981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2" name="Elipse 31">
              <a:extLst>
                <a:ext uri="{FF2B5EF4-FFF2-40B4-BE49-F238E27FC236}">
                  <a16:creationId xmlns:a16="http://schemas.microsoft.com/office/drawing/2014/main" id="{04A8901D-88F7-9016-A5FF-F235A841F4AD}"/>
                </a:ext>
              </a:extLst>
            </p:cNvPr>
            <p:cNvSpPr/>
            <p:nvPr/>
          </p:nvSpPr>
          <p:spPr>
            <a:xfrm>
              <a:off x="1919623" y="315526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3" name="Elipse 32">
              <a:extLst>
                <a:ext uri="{FF2B5EF4-FFF2-40B4-BE49-F238E27FC236}">
                  <a16:creationId xmlns:a16="http://schemas.microsoft.com/office/drawing/2014/main" id="{0D515813-AE87-010C-B48E-3CE29FA4EA3E}"/>
                </a:ext>
              </a:extLst>
            </p:cNvPr>
            <p:cNvSpPr/>
            <p:nvPr/>
          </p:nvSpPr>
          <p:spPr>
            <a:xfrm>
              <a:off x="2132950" y="32110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4" name="Elipse 33">
              <a:extLst>
                <a:ext uri="{FF2B5EF4-FFF2-40B4-BE49-F238E27FC236}">
                  <a16:creationId xmlns:a16="http://schemas.microsoft.com/office/drawing/2014/main" id="{79EDDB3D-7790-A8AE-7DAF-B176DDF882CA}"/>
                </a:ext>
              </a:extLst>
            </p:cNvPr>
            <p:cNvSpPr/>
            <p:nvPr/>
          </p:nvSpPr>
          <p:spPr>
            <a:xfrm>
              <a:off x="1665560" y="286278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5" name="Elipse 34">
              <a:extLst>
                <a:ext uri="{FF2B5EF4-FFF2-40B4-BE49-F238E27FC236}">
                  <a16:creationId xmlns:a16="http://schemas.microsoft.com/office/drawing/2014/main" id="{93663A19-2378-081C-5EB2-1074C10F051E}"/>
                </a:ext>
              </a:extLst>
            </p:cNvPr>
            <p:cNvSpPr/>
            <p:nvPr/>
          </p:nvSpPr>
          <p:spPr>
            <a:xfrm>
              <a:off x="1883623" y="293658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6" name="Elipse 35">
              <a:extLst>
                <a:ext uri="{FF2B5EF4-FFF2-40B4-BE49-F238E27FC236}">
                  <a16:creationId xmlns:a16="http://schemas.microsoft.com/office/drawing/2014/main" id="{EA1D728B-B59A-310B-01D0-3FEFBD4CFF0A}"/>
                </a:ext>
              </a:extLst>
            </p:cNvPr>
            <p:cNvSpPr/>
            <p:nvPr/>
          </p:nvSpPr>
          <p:spPr>
            <a:xfrm>
              <a:off x="1798888" y="374479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7" name="Elipse 36">
              <a:extLst>
                <a:ext uri="{FF2B5EF4-FFF2-40B4-BE49-F238E27FC236}">
                  <a16:creationId xmlns:a16="http://schemas.microsoft.com/office/drawing/2014/main" id="{0B519F65-0E48-A41F-FAC5-B9D501C299F8}"/>
                </a:ext>
              </a:extLst>
            </p:cNvPr>
            <p:cNvSpPr/>
            <p:nvPr/>
          </p:nvSpPr>
          <p:spPr>
            <a:xfrm>
              <a:off x="1994503" y="37384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8" name="Elipse 37">
              <a:extLst>
                <a:ext uri="{FF2B5EF4-FFF2-40B4-BE49-F238E27FC236}">
                  <a16:creationId xmlns:a16="http://schemas.microsoft.com/office/drawing/2014/main" id="{CA4A3EC4-32A0-5B68-E2A6-BA607383E33C}"/>
                </a:ext>
              </a:extLst>
            </p:cNvPr>
            <p:cNvSpPr/>
            <p:nvPr/>
          </p:nvSpPr>
          <p:spPr>
            <a:xfrm>
              <a:off x="2214590" y="328860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9" name="Elipse 38">
              <a:extLst>
                <a:ext uri="{FF2B5EF4-FFF2-40B4-BE49-F238E27FC236}">
                  <a16:creationId xmlns:a16="http://schemas.microsoft.com/office/drawing/2014/main" id="{722B6EB6-CF48-2A18-8DC7-E3414CB27076}"/>
                </a:ext>
              </a:extLst>
            </p:cNvPr>
            <p:cNvSpPr/>
            <p:nvPr/>
          </p:nvSpPr>
          <p:spPr>
            <a:xfrm>
              <a:off x="2205845" y="304939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0" name="Elipse 39">
              <a:extLst>
                <a:ext uri="{FF2B5EF4-FFF2-40B4-BE49-F238E27FC236}">
                  <a16:creationId xmlns:a16="http://schemas.microsoft.com/office/drawing/2014/main" id="{4A521810-BBA1-0221-BB47-332C3C4335FA}"/>
                </a:ext>
              </a:extLst>
            </p:cNvPr>
            <p:cNvSpPr/>
            <p:nvPr/>
          </p:nvSpPr>
          <p:spPr>
            <a:xfrm>
              <a:off x="1682651" y="369773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1" name="Elipse 40">
              <a:extLst>
                <a:ext uri="{FF2B5EF4-FFF2-40B4-BE49-F238E27FC236}">
                  <a16:creationId xmlns:a16="http://schemas.microsoft.com/office/drawing/2014/main" id="{B09C146D-2E45-E24F-AC37-1D14B7B1B9A5}"/>
                </a:ext>
              </a:extLst>
            </p:cNvPr>
            <p:cNvSpPr/>
            <p:nvPr/>
          </p:nvSpPr>
          <p:spPr>
            <a:xfrm>
              <a:off x="1573184" y="31842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2" name="Elipse 41">
              <a:extLst>
                <a:ext uri="{FF2B5EF4-FFF2-40B4-BE49-F238E27FC236}">
                  <a16:creationId xmlns:a16="http://schemas.microsoft.com/office/drawing/2014/main" id="{EEDD1EA7-1FA1-C1D2-4F44-85EBCB8E0E9F}"/>
                </a:ext>
              </a:extLst>
            </p:cNvPr>
            <p:cNvSpPr/>
            <p:nvPr/>
          </p:nvSpPr>
          <p:spPr>
            <a:xfrm>
              <a:off x="2093417" y="36216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3" name="Elipse 42">
              <a:extLst>
                <a:ext uri="{FF2B5EF4-FFF2-40B4-BE49-F238E27FC236}">
                  <a16:creationId xmlns:a16="http://schemas.microsoft.com/office/drawing/2014/main" id="{1C1842B9-8E5D-031F-FB44-226AB93988C6}"/>
                </a:ext>
              </a:extLst>
            </p:cNvPr>
            <p:cNvSpPr/>
            <p:nvPr/>
          </p:nvSpPr>
          <p:spPr>
            <a:xfrm>
              <a:off x="1774938" y="297739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4" name="Elipse 43">
              <a:extLst>
                <a:ext uri="{FF2B5EF4-FFF2-40B4-BE49-F238E27FC236}">
                  <a16:creationId xmlns:a16="http://schemas.microsoft.com/office/drawing/2014/main" id="{7CD1C0BB-91E2-2298-FB4D-F7DA7512C217}"/>
                </a:ext>
              </a:extLst>
            </p:cNvPr>
            <p:cNvSpPr/>
            <p:nvPr/>
          </p:nvSpPr>
          <p:spPr>
            <a:xfrm>
              <a:off x="1780969" y="2801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5" name="Elipse 44">
              <a:extLst>
                <a:ext uri="{FF2B5EF4-FFF2-40B4-BE49-F238E27FC236}">
                  <a16:creationId xmlns:a16="http://schemas.microsoft.com/office/drawing/2014/main" id="{3313DB11-B745-A9AF-52E1-06C30A12E3FF}"/>
                </a:ext>
              </a:extLst>
            </p:cNvPr>
            <p:cNvSpPr/>
            <p:nvPr/>
          </p:nvSpPr>
          <p:spPr>
            <a:xfrm>
              <a:off x="2057417" y="287335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6" name="Elipse 45">
              <a:extLst>
                <a:ext uri="{FF2B5EF4-FFF2-40B4-BE49-F238E27FC236}">
                  <a16:creationId xmlns:a16="http://schemas.microsoft.com/office/drawing/2014/main" id="{7CB4AD7D-5BC8-BB77-4A31-3EB25D612B38}"/>
                </a:ext>
              </a:extLst>
            </p:cNvPr>
            <p:cNvSpPr/>
            <p:nvPr/>
          </p:nvSpPr>
          <p:spPr>
            <a:xfrm>
              <a:off x="1433804" y="295013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7" name="Elipse 46">
              <a:extLst>
                <a:ext uri="{FF2B5EF4-FFF2-40B4-BE49-F238E27FC236}">
                  <a16:creationId xmlns:a16="http://schemas.microsoft.com/office/drawing/2014/main" id="{3E5BB03A-6ECB-A73D-CC7C-1C3735498D93}"/>
                </a:ext>
              </a:extLst>
            </p:cNvPr>
            <p:cNvSpPr/>
            <p:nvPr/>
          </p:nvSpPr>
          <p:spPr>
            <a:xfrm>
              <a:off x="1563878" y="302656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8" name="Elipse 47">
              <a:extLst>
                <a:ext uri="{FF2B5EF4-FFF2-40B4-BE49-F238E27FC236}">
                  <a16:creationId xmlns:a16="http://schemas.microsoft.com/office/drawing/2014/main" id="{F7A4D9F9-9024-04AF-5E5A-0AACB9AF11C5}"/>
                </a:ext>
              </a:extLst>
            </p:cNvPr>
            <p:cNvSpPr/>
            <p:nvPr/>
          </p:nvSpPr>
          <p:spPr>
            <a:xfrm>
              <a:off x="1377857" y="316158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9" name="Elipse 48">
              <a:extLst>
                <a:ext uri="{FF2B5EF4-FFF2-40B4-BE49-F238E27FC236}">
                  <a16:creationId xmlns:a16="http://schemas.microsoft.com/office/drawing/2014/main" id="{36B12EAA-C7C1-102C-4E1D-20A9FFFCFD93}"/>
                </a:ext>
              </a:extLst>
            </p:cNvPr>
            <p:cNvSpPr/>
            <p:nvPr/>
          </p:nvSpPr>
          <p:spPr>
            <a:xfrm>
              <a:off x="1313691" y="327687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0" name="Elipse 49">
              <a:extLst>
                <a:ext uri="{FF2B5EF4-FFF2-40B4-BE49-F238E27FC236}">
                  <a16:creationId xmlns:a16="http://schemas.microsoft.com/office/drawing/2014/main" id="{5AB4CED2-0EA9-7D60-5A52-276698E5EA86}"/>
                </a:ext>
              </a:extLst>
            </p:cNvPr>
            <p:cNvSpPr/>
            <p:nvPr/>
          </p:nvSpPr>
          <p:spPr>
            <a:xfrm>
              <a:off x="1345797" y="34457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1" name="Elipse 50">
              <a:extLst>
                <a:ext uri="{FF2B5EF4-FFF2-40B4-BE49-F238E27FC236}">
                  <a16:creationId xmlns:a16="http://schemas.microsoft.com/office/drawing/2014/main" id="{673FC819-1326-DFDA-B5DF-DDE4D38FA871}"/>
                </a:ext>
              </a:extLst>
            </p:cNvPr>
            <p:cNvSpPr/>
            <p:nvPr/>
          </p:nvSpPr>
          <p:spPr>
            <a:xfrm>
              <a:off x="1505804" y="36664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2" name="Elipse 51">
              <a:extLst>
                <a:ext uri="{FF2B5EF4-FFF2-40B4-BE49-F238E27FC236}">
                  <a16:creationId xmlns:a16="http://schemas.microsoft.com/office/drawing/2014/main" id="{1C6DF0CE-53A5-3052-C5CA-6EE2962C3DE9}"/>
                </a:ext>
              </a:extLst>
            </p:cNvPr>
            <p:cNvSpPr/>
            <p:nvPr/>
          </p:nvSpPr>
          <p:spPr>
            <a:xfrm>
              <a:off x="1811053" y="362867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3" name="Elipse 52">
              <a:extLst>
                <a:ext uri="{FF2B5EF4-FFF2-40B4-BE49-F238E27FC236}">
                  <a16:creationId xmlns:a16="http://schemas.microsoft.com/office/drawing/2014/main" id="{3A1BCC08-6AB1-6E43-D307-7052DCCC32FB}"/>
                </a:ext>
              </a:extLst>
            </p:cNvPr>
            <p:cNvSpPr/>
            <p:nvPr/>
          </p:nvSpPr>
          <p:spPr>
            <a:xfrm>
              <a:off x="2008002" y="300546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4" name="Elipse 53">
              <a:extLst>
                <a:ext uri="{FF2B5EF4-FFF2-40B4-BE49-F238E27FC236}">
                  <a16:creationId xmlns:a16="http://schemas.microsoft.com/office/drawing/2014/main" id="{3AE01AAC-65B0-F7AB-8C8A-DA70E9BDFBE1}"/>
                </a:ext>
              </a:extLst>
            </p:cNvPr>
            <p:cNvSpPr/>
            <p:nvPr/>
          </p:nvSpPr>
          <p:spPr>
            <a:xfrm>
              <a:off x="1486789" y="2837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5" name="Elipse 54">
              <a:extLst>
                <a:ext uri="{FF2B5EF4-FFF2-40B4-BE49-F238E27FC236}">
                  <a16:creationId xmlns:a16="http://schemas.microsoft.com/office/drawing/2014/main" id="{B92928E1-DF5C-4EB3-6FC5-E8316EBB49B6}"/>
                </a:ext>
              </a:extLst>
            </p:cNvPr>
            <p:cNvSpPr/>
            <p:nvPr/>
          </p:nvSpPr>
          <p:spPr>
            <a:xfrm>
              <a:off x="1639189" y="29895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6" name="Elipse 55">
              <a:extLst>
                <a:ext uri="{FF2B5EF4-FFF2-40B4-BE49-F238E27FC236}">
                  <a16:creationId xmlns:a16="http://schemas.microsoft.com/office/drawing/2014/main" id="{17D67366-CD98-0AEA-6AE7-C267484CD01E}"/>
                </a:ext>
              </a:extLst>
            </p:cNvPr>
            <p:cNvSpPr/>
            <p:nvPr/>
          </p:nvSpPr>
          <p:spPr>
            <a:xfrm>
              <a:off x="1725721" y="306097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7" name="Elipse 56">
              <a:extLst>
                <a:ext uri="{FF2B5EF4-FFF2-40B4-BE49-F238E27FC236}">
                  <a16:creationId xmlns:a16="http://schemas.microsoft.com/office/drawing/2014/main" id="{69A377FC-FD18-ADAC-3572-D7D2425F4C8B}"/>
                </a:ext>
              </a:extLst>
            </p:cNvPr>
            <p:cNvSpPr/>
            <p:nvPr/>
          </p:nvSpPr>
          <p:spPr>
            <a:xfrm>
              <a:off x="1972002" y="324259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8" name="Elipse 57">
              <a:extLst>
                <a:ext uri="{FF2B5EF4-FFF2-40B4-BE49-F238E27FC236}">
                  <a16:creationId xmlns:a16="http://schemas.microsoft.com/office/drawing/2014/main" id="{ACDDE14E-CC52-7111-5246-52AC5BC5A905}"/>
                </a:ext>
              </a:extLst>
            </p:cNvPr>
            <p:cNvSpPr/>
            <p:nvPr/>
          </p:nvSpPr>
          <p:spPr>
            <a:xfrm>
              <a:off x="2106090" y="336050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9" name="Elipse 58">
              <a:extLst>
                <a:ext uri="{FF2B5EF4-FFF2-40B4-BE49-F238E27FC236}">
                  <a16:creationId xmlns:a16="http://schemas.microsoft.com/office/drawing/2014/main" id="{338056E9-0563-B1FF-B554-3037BF94DD1B}"/>
                </a:ext>
              </a:extLst>
            </p:cNvPr>
            <p:cNvSpPr/>
            <p:nvPr/>
          </p:nvSpPr>
          <p:spPr>
            <a:xfrm>
              <a:off x="2248789" y="3599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0" name="Elipse 59">
              <a:extLst>
                <a:ext uri="{FF2B5EF4-FFF2-40B4-BE49-F238E27FC236}">
                  <a16:creationId xmlns:a16="http://schemas.microsoft.com/office/drawing/2014/main" id="{FE5010D7-AFC3-6F6D-2378-D1C18DE948C1}"/>
                </a:ext>
              </a:extLst>
            </p:cNvPr>
            <p:cNvSpPr/>
            <p:nvPr/>
          </p:nvSpPr>
          <p:spPr>
            <a:xfrm>
              <a:off x="1325807" y="3055861"/>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1" name="Elipse 60">
              <a:extLst>
                <a:ext uri="{FF2B5EF4-FFF2-40B4-BE49-F238E27FC236}">
                  <a16:creationId xmlns:a16="http://schemas.microsoft.com/office/drawing/2014/main" id="{B54670E1-DDF6-4847-8D4A-4B06D561B596}"/>
                </a:ext>
              </a:extLst>
            </p:cNvPr>
            <p:cNvSpPr/>
            <p:nvPr/>
          </p:nvSpPr>
          <p:spPr>
            <a:xfrm>
              <a:off x="1983801" y="344794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2" name="Elipse 61">
              <a:extLst>
                <a:ext uri="{FF2B5EF4-FFF2-40B4-BE49-F238E27FC236}">
                  <a16:creationId xmlns:a16="http://schemas.microsoft.com/office/drawing/2014/main" id="{CB6FA826-0C40-6EBC-7516-5C27E3191E37}"/>
                </a:ext>
              </a:extLst>
            </p:cNvPr>
            <p:cNvSpPr/>
            <p:nvPr/>
          </p:nvSpPr>
          <p:spPr>
            <a:xfrm>
              <a:off x="1563878" y="357058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3" name="Elipse 62">
              <a:extLst>
                <a:ext uri="{FF2B5EF4-FFF2-40B4-BE49-F238E27FC236}">
                  <a16:creationId xmlns:a16="http://schemas.microsoft.com/office/drawing/2014/main" id="{45D55CCE-7251-43CF-2CE0-E30124AAFEB3}"/>
                </a:ext>
              </a:extLst>
            </p:cNvPr>
            <p:cNvSpPr/>
            <p:nvPr/>
          </p:nvSpPr>
          <p:spPr>
            <a:xfrm>
              <a:off x="1361807" y="360658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4" name="Elipse 63">
              <a:extLst>
                <a:ext uri="{FF2B5EF4-FFF2-40B4-BE49-F238E27FC236}">
                  <a16:creationId xmlns:a16="http://schemas.microsoft.com/office/drawing/2014/main" id="{F41BEFA6-F302-1091-3C90-E5A95F960BED}"/>
                </a:ext>
              </a:extLst>
            </p:cNvPr>
            <p:cNvSpPr/>
            <p:nvPr/>
          </p:nvSpPr>
          <p:spPr>
            <a:xfrm>
              <a:off x="1661856" y="379802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5" name="Elipse 64">
              <a:extLst>
                <a:ext uri="{FF2B5EF4-FFF2-40B4-BE49-F238E27FC236}">
                  <a16:creationId xmlns:a16="http://schemas.microsoft.com/office/drawing/2014/main" id="{A245C392-8166-B38E-B3D5-1F2B37FAF602}"/>
                </a:ext>
              </a:extLst>
            </p:cNvPr>
            <p:cNvSpPr/>
            <p:nvPr/>
          </p:nvSpPr>
          <p:spPr>
            <a:xfrm>
              <a:off x="2284789" y="31981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6" name="Elipse 65">
              <a:extLst>
                <a:ext uri="{FF2B5EF4-FFF2-40B4-BE49-F238E27FC236}">
                  <a16:creationId xmlns:a16="http://schemas.microsoft.com/office/drawing/2014/main" id="{0D9F5B36-F4B3-AC69-F39C-A97CC4422B5E}"/>
                </a:ext>
              </a:extLst>
            </p:cNvPr>
            <p:cNvSpPr/>
            <p:nvPr/>
          </p:nvSpPr>
          <p:spPr>
            <a:xfrm>
              <a:off x="1927358" y="27671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7" name="Elipse 66">
              <a:extLst>
                <a:ext uri="{FF2B5EF4-FFF2-40B4-BE49-F238E27FC236}">
                  <a16:creationId xmlns:a16="http://schemas.microsoft.com/office/drawing/2014/main" id="{3776FFFA-A02C-FBE9-F8EA-DAC2A23D24BF}"/>
                </a:ext>
              </a:extLst>
            </p:cNvPr>
            <p:cNvSpPr/>
            <p:nvPr/>
          </p:nvSpPr>
          <p:spPr>
            <a:xfrm>
              <a:off x="1608569" y="2761481"/>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8" name="Elipse 67">
              <a:extLst>
                <a:ext uri="{FF2B5EF4-FFF2-40B4-BE49-F238E27FC236}">
                  <a16:creationId xmlns:a16="http://schemas.microsoft.com/office/drawing/2014/main" id="{288E2BEC-0A8D-DF8E-4FAA-44B276934770}"/>
                </a:ext>
              </a:extLst>
            </p:cNvPr>
            <p:cNvSpPr/>
            <p:nvPr/>
          </p:nvSpPr>
          <p:spPr>
            <a:xfrm>
              <a:off x="1455379" y="32470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9" name="Elipse 68">
              <a:extLst>
                <a:ext uri="{FF2B5EF4-FFF2-40B4-BE49-F238E27FC236}">
                  <a16:creationId xmlns:a16="http://schemas.microsoft.com/office/drawing/2014/main" id="{401325F7-DD4D-2FFC-C1EE-9C80A42C4C10}"/>
                </a:ext>
              </a:extLst>
            </p:cNvPr>
            <p:cNvSpPr/>
            <p:nvPr/>
          </p:nvSpPr>
          <p:spPr>
            <a:xfrm>
              <a:off x="2195211" y="292653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0" name="Elipse 69">
              <a:extLst>
                <a:ext uri="{FF2B5EF4-FFF2-40B4-BE49-F238E27FC236}">
                  <a16:creationId xmlns:a16="http://schemas.microsoft.com/office/drawing/2014/main" id="{513988BD-FAED-2804-071B-2F928A0910C1}"/>
                </a:ext>
              </a:extLst>
            </p:cNvPr>
            <p:cNvSpPr/>
            <p:nvPr/>
          </p:nvSpPr>
          <p:spPr>
            <a:xfrm>
              <a:off x="1807355" y="329287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1" name="Elipse 70">
              <a:extLst>
                <a:ext uri="{FF2B5EF4-FFF2-40B4-BE49-F238E27FC236}">
                  <a16:creationId xmlns:a16="http://schemas.microsoft.com/office/drawing/2014/main" id="{199002A3-F4FB-0157-54DD-AB3D507764DC}"/>
                </a:ext>
              </a:extLst>
            </p:cNvPr>
            <p:cNvSpPr/>
            <p:nvPr/>
          </p:nvSpPr>
          <p:spPr>
            <a:xfrm>
              <a:off x="1607561" y="325687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2" name="Elipse 71">
              <a:extLst>
                <a:ext uri="{FF2B5EF4-FFF2-40B4-BE49-F238E27FC236}">
                  <a16:creationId xmlns:a16="http://schemas.microsoft.com/office/drawing/2014/main" id="{89AED64A-21F1-F3DA-E110-C53A4496FED8}"/>
                </a:ext>
              </a:extLst>
            </p:cNvPr>
            <p:cNvSpPr/>
            <p:nvPr/>
          </p:nvSpPr>
          <p:spPr>
            <a:xfrm>
              <a:off x="1879355" y="382756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3" name="Elipse 72">
              <a:extLst>
                <a:ext uri="{FF2B5EF4-FFF2-40B4-BE49-F238E27FC236}">
                  <a16:creationId xmlns:a16="http://schemas.microsoft.com/office/drawing/2014/main" id="{4DDBECFA-926A-1A07-9529-8028BF9B10F3}"/>
                </a:ext>
              </a:extLst>
            </p:cNvPr>
            <p:cNvSpPr/>
            <p:nvPr/>
          </p:nvSpPr>
          <p:spPr>
            <a:xfrm>
              <a:off x="1922503" y="36575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4" name="Elipse 73">
              <a:extLst>
                <a:ext uri="{FF2B5EF4-FFF2-40B4-BE49-F238E27FC236}">
                  <a16:creationId xmlns:a16="http://schemas.microsoft.com/office/drawing/2014/main" id="{13D3FD27-DDDB-3070-B22A-A69698D2B4D1}"/>
                </a:ext>
              </a:extLst>
            </p:cNvPr>
            <p:cNvSpPr/>
            <p:nvPr/>
          </p:nvSpPr>
          <p:spPr>
            <a:xfrm>
              <a:off x="2319084" y="330076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5" name="Elipse 74">
              <a:extLst>
                <a:ext uri="{FF2B5EF4-FFF2-40B4-BE49-F238E27FC236}">
                  <a16:creationId xmlns:a16="http://schemas.microsoft.com/office/drawing/2014/main" id="{35A8490D-B0A3-06AA-45EE-266A6CF5F6D7}"/>
                </a:ext>
              </a:extLst>
            </p:cNvPr>
            <p:cNvSpPr/>
            <p:nvPr/>
          </p:nvSpPr>
          <p:spPr>
            <a:xfrm>
              <a:off x="1444947" y="308436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6" name="Elipse 75">
              <a:extLst>
                <a:ext uri="{FF2B5EF4-FFF2-40B4-BE49-F238E27FC236}">
                  <a16:creationId xmlns:a16="http://schemas.microsoft.com/office/drawing/2014/main" id="{BCBD6E21-B42E-6073-C12D-41C9ED74C1BE}"/>
                </a:ext>
              </a:extLst>
            </p:cNvPr>
            <p:cNvSpPr/>
            <p:nvPr/>
          </p:nvSpPr>
          <p:spPr>
            <a:xfrm>
              <a:off x="1226332" y="336056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7" name="Elipse 76">
              <a:extLst>
                <a:ext uri="{FF2B5EF4-FFF2-40B4-BE49-F238E27FC236}">
                  <a16:creationId xmlns:a16="http://schemas.microsoft.com/office/drawing/2014/main" id="{FF2EA559-2BCC-3800-901F-724189F61119}"/>
                </a:ext>
              </a:extLst>
            </p:cNvPr>
            <p:cNvSpPr/>
            <p:nvPr/>
          </p:nvSpPr>
          <p:spPr>
            <a:xfrm>
              <a:off x="1226332" y="315652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8" name="Elipse 77">
              <a:extLst>
                <a:ext uri="{FF2B5EF4-FFF2-40B4-BE49-F238E27FC236}">
                  <a16:creationId xmlns:a16="http://schemas.microsoft.com/office/drawing/2014/main" id="{F6ACE40A-A22C-A662-938D-D18F040758E8}"/>
                </a:ext>
              </a:extLst>
            </p:cNvPr>
            <p:cNvSpPr/>
            <p:nvPr/>
          </p:nvSpPr>
          <p:spPr>
            <a:xfrm>
              <a:off x="1697856" y="34709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9" name="Elipse 78">
              <a:extLst>
                <a:ext uri="{FF2B5EF4-FFF2-40B4-BE49-F238E27FC236}">
                  <a16:creationId xmlns:a16="http://schemas.microsoft.com/office/drawing/2014/main" id="{441BB7A0-67AE-BFC3-FB90-FE820D747360}"/>
                </a:ext>
              </a:extLst>
            </p:cNvPr>
            <p:cNvSpPr/>
            <p:nvPr/>
          </p:nvSpPr>
          <p:spPr>
            <a:xfrm>
              <a:off x="1869241" y="341105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0" name="Elipse 79">
              <a:extLst>
                <a:ext uri="{FF2B5EF4-FFF2-40B4-BE49-F238E27FC236}">
                  <a16:creationId xmlns:a16="http://schemas.microsoft.com/office/drawing/2014/main" id="{3D4D14FB-F2D1-539E-EAAD-FF7BE0CC0D9F}"/>
                </a:ext>
              </a:extLst>
            </p:cNvPr>
            <p:cNvSpPr/>
            <p:nvPr/>
          </p:nvSpPr>
          <p:spPr>
            <a:xfrm>
              <a:off x="1530592" y="347078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1" name="Elipse 80">
              <a:extLst>
                <a:ext uri="{FF2B5EF4-FFF2-40B4-BE49-F238E27FC236}">
                  <a16:creationId xmlns:a16="http://schemas.microsoft.com/office/drawing/2014/main" id="{2B20325C-569D-76B8-3326-17295529D65E}"/>
                </a:ext>
              </a:extLst>
            </p:cNvPr>
            <p:cNvSpPr/>
            <p:nvPr/>
          </p:nvSpPr>
          <p:spPr>
            <a:xfrm>
              <a:off x="1803043" y="311863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2" name="Elipse 81">
              <a:extLst>
                <a:ext uri="{FF2B5EF4-FFF2-40B4-BE49-F238E27FC236}">
                  <a16:creationId xmlns:a16="http://schemas.microsoft.com/office/drawing/2014/main" id="{7C1CF892-9D7E-CCDD-5079-17137363F78C}"/>
                </a:ext>
              </a:extLst>
            </p:cNvPr>
            <p:cNvSpPr/>
            <p:nvPr/>
          </p:nvSpPr>
          <p:spPr>
            <a:xfrm>
              <a:off x="1582772" y="338183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3" name="Elipse 82">
              <a:extLst>
                <a:ext uri="{FF2B5EF4-FFF2-40B4-BE49-F238E27FC236}">
                  <a16:creationId xmlns:a16="http://schemas.microsoft.com/office/drawing/2014/main" id="{CE500195-2B8E-4B34-E3ED-2FA6433AD1BF}"/>
                </a:ext>
              </a:extLst>
            </p:cNvPr>
            <p:cNvSpPr/>
            <p:nvPr/>
          </p:nvSpPr>
          <p:spPr>
            <a:xfrm>
              <a:off x="1395637" y="33475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4" name="Elipse 83">
              <a:extLst>
                <a:ext uri="{FF2B5EF4-FFF2-40B4-BE49-F238E27FC236}">
                  <a16:creationId xmlns:a16="http://schemas.microsoft.com/office/drawing/2014/main" id="{89E7F745-3794-E85F-B302-0ECC5BB2F66C}"/>
                </a:ext>
              </a:extLst>
            </p:cNvPr>
            <p:cNvSpPr/>
            <p:nvPr/>
          </p:nvSpPr>
          <p:spPr>
            <a:xfrm>
              <a:off x="1527878" y="378515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5" name="Elipse 84">
              <a:extLst>
                <a:ext uri="{FF2B5EF4-FFF2-40B4-BE49-F238E27FC236}">
                  <a16:creationId xmlns:a16="http://schemas.microsoft.com/office/drawing/2014/main" id="{54842650-A35E-348C-E110-C280A34FC9F9}"/>
                </a:ext>
              </a:extLst>
            </p:cNvPr>
            <p:cNvSpPr/>
            <p:nvPr/>
          </p:nvSpPr>
          <p:spPr>
            <a:xfrm>
              <a:off x="2005153" y="354322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6" name="Elipse 85">
              <a:extLst>
                <a:ext uri="{FF2B5EF4-FFF2-40B4-BE49-F238E27FC236}">
                  <a16:creationId xmlns:a16="http://schemas.microsoft.com/office/drawing/2014/main" id="{36ECA749-78DE-A38B-A59B-07C96ACE4A0B}"/>
                </a:ext>
              </a:extLst>
            </p:cNvPr>
            <p:cNvSpPr/>
            <p:nvPr/>
          </p:nvSpPr>
          <p:spPr>
            <a:xfrm>
              <a:off x="1697236" y="33475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7" name="Elipse 86">
              <a:extLst>
                <a:ext uri="{FF2B5EF4-FFF2-40B4-BE49-F238E27FC236}">
                  <a16:creationId xmlns:a16="http://schemas.microsoft.com/office/drawing/2014/main" id="{688C7B26-0A3F-2EC5-818A-1996B9B7210A}"/>
                </a:ext>
              </a:extLst>
            </p:cNvPr>
            <p:cNvSpPr/>
            <p:nvPr/>
          </p:nvSpPr>
          <p:spPr>
            <a:xfrm>
              <a:off x="1624511" y="311779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8" name="Elipse 87">
              <a:extLst>
                <a:ext uri="{FF2B5EF4-FFF2-40B4-BE49-F238E27FC236}">
                  <a16:creationId xmlns:a16="http://schemas.microsoft.com/office/drawing/2014/main" id="{1A160F34-9AC1-8A4B-00BD-6395E917BE3F}"/>
                </a:ext>
              </a:extLst>
            </p:cNvPr>
            <p:cNvSpPr/>
            <p:nvPr/>
          </p:nvSpPr>
          <p:spPr>
            <a:xfrm>
              <a:off x="1803043" y="354854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9" name="Elipse 88">
              <a:extLst>
                <a:ext uri="{FF2B5EF4-FFF2-40B4-BE49-F238E27FC236}">
                  <a16:creationId xmlns:a16="http://schemas.microsoft.com/office/drawing/2014/main" id="{74607826-6510-CB5E-C2B4-93DCC146163B}"/>
                </a:ext>
              </a:extLst>
            </p:cNvPr>
            <p:cNvSpPr/>
            <p:nvPr/>
          </p:nvSpPr>
          <p:spPr>
            <a:xfrm>
              <a:off x="1922296" y="34995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0" name="Elipse 89">
              <a:extLst>
                <a:ext uri="{FF2B5EF4-FFF2-40B4-BE49-F238E27FC236}">
                  <a16:creationId xmlns:a16="http://schemas.microsoft.com/office/drawing/2014/main" id="{F613F316-DB9E-804D-3381-71F34D79A29D}"/>
                </a:ext>
              </a:extLst>
            </p:cNvPr>
            <p:cNvSpPr/>
            <p:nvPr/>
          </p:nvSpPr>
          <p:spPr>
            <a:xfrm>
              <a:off x="1964206" y="33471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1" name="Elipse 90">
              <a:extLst>
                <a:ext uri="{FF2B5EF4-FFF2-40B4-BE49-F238E27FC236}">
                  <a16:creationId xmlns:a16="http://schemas.microsoft.com/office/drawing/2014/main" id="{D960C705-36E7-B46B-0BFC-206DAD104AE4}"/>
                </a:ext>
              </a:extLst>
            </p:cNvPr>
            <p:cNvSpPr/>
            <p:nvPr/>
          </p:nvSpPr>
          <p:spPr>
            <a:xfrm>
              <a:off x="2060828" y="317081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2" name="Elipse 91">
              <a:extLst>
                <a:ext uri="{FF2B5EF4-FFF2-40B4-BE49-F238E27FC236}">
                  <a16:creationId xmlns:a16="http://schemas.microsoft.com/office/drawing/2014/main" id="{BF16A717-0EA4-770B-4641-5F35DB10E52F}"/>
                </a:ext>
              </a:extLst>
            </p:cNvPr>
            <p:cNvSpPr/>
            <p:nvPr/>
          </p:nvSpPr>
          <p:spPr>
            <a:xfrm>
              <a:off x="2193370" y="342354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3" name="Elipse 92">
              <a:extLst>
                <a:ext uri="{FF2B5EF4-FFF2-40B4-BE49-F238E27FC236}">
                  <a16:creationId xmlns:a16="http://schemas.microsoft.com/office/drawing/2014/main" id="{B1B091E4-F474-2C5B-DE7D-288F93461252}"/>
                </a:ext>
              </a:extLst>
            </p:cNvPr>
            <p:cNvSpPr/>
            <p:nvPr/>
          </p:nvSpPr>
          <p:spPr>
            <a:xfrm>
              <a:off x="1782479" y="28909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4" name="Elipse 93">
              <a:extLst>
                <a:ext uri="{FF2B5EF4-FFF2-40B4-BE49-F238E27FC236}">
                  <a16:creationId xmlns:a16="http://schemas.microsoft.com/office/drawing/2014/main" id="{50A6B710-12FE-D165-0C46-4EB72A5CC118}"/>
                </a:ext>
              </a:extLst>
            </p:cNvPr>
            <p:cNvSpPr/>
            <p:nvPr/>
          </p:nvSpPr>
          <p:spPr>
            <a:xfrm>
              <a:off x="2102320" y="30179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5" name="Elipse 94">
              <a:extLst>
                <a:ext uri="{FF2B5EF4-FFF2-40B4-BE49-F238E27FC236}">
                  <a16:creationId xmlns:a16="http://schemas.microsoft.com/office/drawing/2014/main" id="{F1BF1FA1-C01C-0B87-2E86-83CF6C11CE02}"/>
                </a:ext>
              </a:extLst>
            </p:cNvPr>
            <p:cNvSpPr/>
            <p:nvPr/>
          </p:nvSpPr>
          <p:spPr>
            <a:xfrm>
              <a:off x="1755000" y="269472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6" name="Elipse 95">
              <a:extLst>
                <a:ext uri="{FF2B5EF4-FFF2-40B4-BE49-F238E27FC236}">
                  <a16:creationId xmlns:a16="http://schemas.microsoft.com/office/drawing/2014/main" id="{ABB507EB-8BE6-5FF5-AA72-A0D802590B4C}"/>
                </a:ext>
              </a:extLst>
            </p:cNvPr>
            <p:cNvSpPr/>
            <p:nvPr/>
          </p:nvSpPr>
          <p:spPr>
            <a:xfrm>
              <a:off x="2093417" y="378480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7" name="CaixaDeTexto 96">
              <a:extLst>
                <a:ext uri="{FF2B5EF4-FFF2-40B4-BE49-F238E27FC236}">
                  <a16:creationId xmlns:a16="http://schemas.microsoft.com/office/drawing/2014/main" id="{4CC7642C-F2E3-8A47-184F-1ECEF9222F86}"/>
                </a:ext>
              </a:extLst>
            </p:cNvPr>
            <p:cNvSpPr txBox="1"/>
            <p:nvPr/>
          </p:nvSpPr>
          <p:spPr>
            <a:xfrm>
              <a:off x="1119682" y="4489615"/>
              <a:ext cx="2385517" cy="261610"/>
            </a:xfrm>
            <a:prstGeom prst="rect">
              <a:avLst/>
            </a:prstGeom>
            <a:noFill/>
          </p:spPr>
          <p:txBody>
            <a:bodyPr wrap="square" rtlCol="0">
              <a:spAutoFit/>
            </a:bodyPr>
            <a:lstStyle/>
            <a:p>
              <a:r>
                <a:rPr lang="pt-BR" sz="1100" dirty="0"/>
                <a:t>Imagem no espaço de imagens + ruído</a:t>
              </a:r>
            </a:p>
          </p:txBody>
        </p:sp>
        <p:sp>
          <p:nvSpPr>
            <p:cNvPr id="98" name="Elipse 97">
              <a:extLst>
                <a:ext uri="{FF2B5EF4-FFF2-40B4-BE49-F238E27FC236}">
                  <a16:creationId xmlns:a16="http://schemas.microsoft.com/office/drawing/2014/main" id="{EFEA4FDC-549C-038C-5CA1-A6AE6F750100}"/>
                </a:ext>
              </a:extLst>
            </p:cNvPr>
            <p:cNvSpPr/>
            <p:nvPr/>
          </p:nvSpPr>
          <p:spPr>
            <a:xfrm>
              <a:off x="1072822" y="457877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grpSp>
    </p:spTree>
    <p:extLst>
      <p:ext uri="{BB962C8B-B14F-4D97-AF65-F5344CB8AC3E}">
        <p14:creationId xmlns:p14="http://schemas.microsoft.com/office/powerpoint/2010/main" val="2843277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EFACF6-BF32-A5F3-5FAE-2F12E2F12A4C}"/>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4C96454-3BB0-8826-62D0-2A2CC69C04FB}"/>
              </a:ext>
            </a:extLst>
          </p:cNvPr>
          <p:cNvSpPr>
            <a:spLocks noGrp="1"/>
          </p:cNvSpPr>
          <p:nvPr>
            <p:ph type="title"/>
          </p:nvPr>
        </p:nvSpPr>
        <p:spPr/>
        <p:txBody>
          <a:bodyPr/>
          <a:lstStyle/>
          <a:p>
            <a:r>
              <a:rPr lang="pt-BR" dirty="0"/>
              <a:t>Termodinâmica de não equilíbrio</a:t>
            </a:r>
          </a:p>
        </p:txBody>
      </p:sp>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ABBDC805-828B-F2F5-D5A7-10BBEAF92073}"/>
                  </a:ext>
                </a:extLst>
              </p:cNvPr>
              <p:cNvSpPr>
                <a:spLocks noGrp="1"/>
              </p:cNvSpPr>
              <p:nvPr>
                <p:ph idx="1"/>
              </p:nvPr>
            </p:nvSpPr>
            <p:spPr>
              <a:xfrm>
                <a:off x="4308036" y="1825624"/>
                <a:ext cx="7745418" cy="5032375"/>
              </a:xfrm>
            </p:spPr>
            <p:txBody>
              <a:bodyPr>
                <a:normAutofit lnSpcReduction="10000"/>
              </a:bodyPr>
              <a:lstStyle/>
              <a:p>
                <a:r>
                  <a:rPr lang="pt-BR" dirty="0"/>
                  <a:t>Isto é estudado na </a:t>
                </a:r>
                <a:r>
                  <a:rPr lang="pt-BR" b="1" i="1" dirty="0"/>
                  <a:t>termodinâmica de não equilíbrio</a:t>
                </a:r>
                <a:r>
                  <a:rPr lang="pt-BR" dirty="0"/>
                  <a:t>, pois a distribuição inicial, </a:t>
                </a:r>
                <a14:m>
                  <m:oMath xmlns:m="http://schemas.openxmlformats.org/officeDocument/2006/math">
                    <m:r>
                      <a:rPr lang="pt-BR" b="0" i="1" smtClean="0">
                        <a:latin typeface="Cambria Math" panose="02040503050406030204" pitchFamily="18" charset="0"/>
                      </a:rPr>
                      <m:t>𝑞</m:t>
                    </m:r>
                  </m:oMath>
                </a14:m>
                <a:r>
                  <a:rPr lang="pt-BR" dirty="0"/>
                  <a:t>, não está em equilíbrio, ao contrário da distribuição final, </a:t>
                </a:r>
                <a14:m>
                  <m:oMath xmlns:m="http://schemas.openxmlformats.org/officeDocument/2006/math">
                    <m:r>
                      <a:rPr lang="el-GR" i="1">
                        <a:latin typeface="Cambria Math" panose="02040503050406030204" pitchFamily="18" charset="0"/>
                        <a:ea typeface="Cambria Math" panose="02040503050406030204" pitchFamily="18" charset="0"/>
                      </a:rPr>
                      <m:t>𝛮</m:t>
                    </m:r>
                  </m:oMath>
                </a14:m>
                <a:r>
                  <a:rPr lang="pt-BR" dirty="0"/>
                  <a:t>.</a:t>
                </a:r>
              </a:p>
              <a:p>
                <a:r>
                  <a:rPr lang="pt-BR" dirty="0"/>
                  <a:t>A distribuição de equilíbrio é a distribuição gaussiana. </a:t>
                </a:r>
              </a:p>
              <a:p>
                <a:r>
                  <a:rPr lang="pt-BR" dirty="0"/>
                  <a:t>A distribuição inicial estando muito fora do equilíbrio, se difunde em direção à distribuição de equilíbrio.</a:t>
                </a:r>
              </a:p>
              <a:p>
                <a:r>
                  <a:rPr lang="pt-BR" dirty="0"/>
                  <a:t>O objetivo dos modelos de difusão é aprender um processo reverso de difusão que gera a distribuição de probabilidade de um determinado conjunto de dados a partir apenas de ruído.</a:t>
                </a:r>
              </a:p>
            </p:txBody>
          </p:sp>
        </mc:Choice>
        <mc:Fallback xmlns="">
          <p:sp>
            <p:nvSpPr>
              <p:cNvPr id="3" name="Espaço Reservado para Conteúdo 2">
                <a:extLst>
                  <a:ext uri="{FF2B5EF4-FFF2-40B4-BE49-F238E27FC236}">
                    <a16:creationId xmlns:a16="http://schemas.microsoft.com/office/drawing/2014/main" id="{ABBDC805-828B-F2F5-D5A7-10BBEAF92073}"/>
                  </a:ext>
                </a:extLst>
              </p:cNvPr>
              <p:cNvSpPr>
                <a:spLocks noGrp="1" noRot="1" noChangeAspect="1" noMove="1" noResize="1" noEditPoints="1" noAdjustHandles="1" noChangeArrowheads="1" noChangeShapeType="1" noTextEdit="1"/>
              </p:cNvSpPr>
              <p:nvPr>
                <p:ph idx="1"/>
              </p:nvPr>
            </p:nvSpPr>
            <p:spPr>
              <a:xfrm>
                <a:off x="4308036" y="1825624"/>
                <a:ext cx="7745418" cy="5032375"/>
              </a:xfrm>
              <a:blipFill>
                <a:blip r:embed="rId2"/>
                <a:stretch>
                  <a:fillRect l="-1417" t="-2663" r="-1024"/>
                </a:stretch>
              </a:blipFill>
            </p:spPr>
            <p:txBody>
              <a:bodyPr/>
              <a:lstStyle/>
              <a:p>
                <a:r>
                  <a:rPr lang="pt-BR">
                    <a:noFill/>
                  </a:rPr>
                  <a:t> </a:t>
                </a:r>
              </a:p>
            </p:txBody>
          </p:sp>
        </mc:Fallback>
      </mc:AlternateContent>
      <p:grpSp>
        <p:nvGrpSpPr>
          <p:cNvPr id="99" name="Agrupar 98">
            <a:extLst>
              <a:ext uri="{FF2B5EF4-FFF2-40B4-BE49-F238E27FC236}">
                <a16:creationId xmlns:a16="http://schemas.microsoft.com/office/drawing/2014/main" id="{25F427F2-BA65-4F7E-12A1-0003A24A8BE1}"/>
              </a:ext>
            </a:extLst>
          </p:cNvPr>
          <p:cNvGrpSpPr/>
          <p:nvPr/>
        </p:nvGrpSpPr>
        <p:grpSpPr>
          <a:xfrm>
            <a:off x="1402008" y="2262561"/>
            <a:ext cx="2500355" cy="2765755"/>
            <a:chOff x="1004844" y="1985470"/>
            <a:chExt cx="2500355" cy="2765755"/>
          </a:xfrm>
        </p:grpSpPr>
        <p:sp>
          <p:nvSpPr>
            <p:cNvPr id="4" name="Elipse 3">
              <a:extLst>
                <a:ext uri="{FF2B5EF4-FFF2-40B4-BE49-F238E27FC236}">
                  <a16:creationId xmlns:a16="http://schemas.microsoft.com/office/drawing/2014/main" id="{DE52A013-FA7A-F277-A922-4060D9D0D513}"/>
                </a:ext>
              </a:extLst>
            </p:cNvPr>
            <p:cNvSpPr/>
            <p:nvPr/>
          </p:nvSpPr>
          <p:spPr>
            <a:xfrm>
              <a:off x="1886296" y="32382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Elipse 4">
              <a:extLst>
                <a:ext uri="{FF2B5EF4-FFF2-40B4-BE49-F238E27FC236}">
                  <a16:creationId xmlns:a16="http://schemas.microsoft.com/office/drawing/2014/main" id="{734F852C-BBA5-22C5-09DA-637F34486C8B}"/>
                </a:ext>
              </a:extLst>
            </p:cNvPr>
            <p:cNvSpPr/>
            <p:nvPr/>
          </p:nvSpPr>
          <p:spPr>
            <a:xfrm>
              <a:off x="2003771" y="31218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lipse 5">
              <a:extLst>
                <a:ext uri="{FF2B5EF4-FFF2-40B4-BE49-F238E27FC236}">
                  <a16:creationId xmlns:a16="http://schemas.microsoft.com/office/drawing/2014/main" id="{5B94A0B1-E7DD-C461-4195-64FEFF9AEC63}"/>
                </a:ext>
              </a:extLst>
            </p:cNvPr>
            <p:cNvSpPr/>
            <p:nvPr/>
          </p:nvSpPr>
          <p:spPr>
            <a:xfrm>
              <a:off x="2039771" y="327426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 name="Elipse 6">
              <a:extLst>
                <a:ext uri="{FF2B5EF4-FFF2-40B4-BE49-F238E27FC236}">
                  <a16:creationId xmlns:a16="http://schemas.microsoft.com/office/drawing/2014/main" id="{6EBD8E68-23B9-A85B-1F11-AD236B9EB2EB}"/>
                </a:ext>
              </a:extLst>
            </p:cNvPr>
            <p:cNvSpPr/>
            <p:nvPr/>
          </p:nvSpPr>
          <p:spPr>
            <a:xfrm>
              <a:off x="1825105" y="3384319"/>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Elipse 7">
              <a:extLst>
                <a:ext uri="{FF2B5EF4-FFF2-40B4-BE49-F238E27FC236}">
                  <a16:creationId xmlns:a16="http://schemas.microsoft.com/office/drawing/2014/main" id="{679A9A1D-A33C-862F-43A2-4F1BB600B8BC}"/>
                </a:ext>
              </a:extLst>
            </p:cNvPr>
            <p:cNvSpPr/>
            <p:nvPr/>
          </p:nvSpPr>
          <p:spPr>
            <a:xfrm>
              <a:off x="1942580" y="33363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Elipse 8">
              <a:extLst>
                <a:ext uri="{FF2B5EF4-FFF2-40B4-BE49-F238E27FC236}">
                  <a16:creationId xmlns:a16="http://schemas.microsoft.com/office/drawing/2014/main" id="{F1B8C0B9-7C7B-AC41-999F-B3F616F61002}"/>
                </a:ext>
              </a:extLst>
            </p:cNvPr>
            <p:cNvSpPr/>
            <p:nvPr/>
          </p:nvSpPr>
          <p:spPr>
            <a:xfrm>
              <a:off x="1856039" y="309185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9">
              <a:extLst>
                <a:ext uri="{FF2B5EF4-FFF2-40B4-BE49-F238E27FC236}">
                  <a16:creationId xmlns:a16="http://schemas.microsoft.com/office/drawing/2014/main" id="{7F4C8B0E-1C87-B7F9-3C60-B6C3FECB8286}"/>
                </a:ext>
              </a:extLst>
            </p:cNvPr>
            <p:cNvSpPr/>
            <p:nvPr/>
          </p:nvSpPr>
          <p:spPr>
            <a:xfrm>
              <a:off x="1708969" y="331195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Elipse 10">
              <a:extLst>
                <a:ext uri="{FF2B5EF4-FFF2-40B4-BE49-F238E27FC236}">
                  <a16:creationId xmlns:a16="http://schemas.microsoft.com/office/drawing/2014/main" id="{9AFBD7B9-99C9-CA21-5897-7DBC9B537D58}"/>
                </a:ext>
              </a:extLst>
            </p:cNvPr>
            <p:cNvSpPr/>
            <p:nvPr/>
          </p:nvSpPr>
          <p:spPr>
            <a:xfrm>
              <a:off x="1906580" y="3550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11">
              <a:extLst>
                <a:ext uri="{FF2B5EF4-FFF2-40B4-BE49-F238E27FC236}">
                  <a16:creationId xmlns:a16="http://schemas.microsoft.com/office/drawing/2014/main" id="{57E5C8F0-9DCD-EC93-E71F-9D564D68C87B}"/>
                </a:ext>
              </a:extLst>
            </p:cNvPr>
            <p:cNvSpPr/>
            <p:nvPr/>
          </p:nvSpPr>
          <p:spPr>
            <a:xfrm>
              <a:off x="1788603" y="3478515"/>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 name="Elipse 12">
              <a:extLst>
                <a:ext uri="{FF2B5EF4-FFF2-40B4-BE49-F238E27FC236}">
                  <a16:creationId xmlns:a16="http://schemas.microsoft.com/office/drawing/2014/main" id="{F1E5F09F-7F6F-B803-8D85-CCC5FACFF37C}"/>
                </a:ext>
              </a:extLst>
            </p:cNvPr>
            <p:cNvSpPr/>
            <p:nvPr/>
          </p:nvSpPr>
          <p:spPr>
            <a:xfrm>
              <a:off x="1672969" y="31563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4" name="Elipse 13">
              <a:extLst>
                <a:ext uri="{FF2B5EF4-FFF2-40B4-BE49-F238E27FC236}">
                  <a16:creationId xmlns:a16="http://schemas.microsoft.com/office/drawing/2014/main" id="{4B4EB107-6711-5242-799C-28E3EBA69BF0}"/>
                </a:ext>
              </a:extLst>
            </p:cNvPr>
            <p:cNvSpPr/>
            <p:nvPr/>
          </p:nvSpPr>
          <p:spPr>
            <a:xfrm>
              <a:off x="1605428" y="3432622"/>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Elipse 14">
              <a:extLst>
                <a:ext uri="{FF2B5EF4-FFF2-40B4-BE49-F238E27FC236}">
                  <a16:creationId xmlns:a16="http://schemas.microsoft.com/office/drawing/2014/main" id="{57803964-F9F1-CC90-CCF7-426B4211EC8C}"/>
                </a:ext>
              </a:extLst>
            </p:cNvPr>
            <p:cNvSpPr/>
            <p:nvPr/>
          </p:nvSpPr>
          <p:spPr>
            <a:xfrm>
              <a:off x="1697856" y="341467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6" name="Elipse 15">
              <a:extLst>
                <a:ext uri="{FF2B5EF4-FFF2-40B4-BE49-F238E27FC236}">
                  <a16:creationId xmlns:a16="http://schemas.microsoft.com/office/drawing/2014/main" id="{0D98DB09-D4EE-023E-6B9E-E57F7435F78A}"/>
                </a:ext>
              </a:extLst>
            </p:cNvPr>
            <p:cNvSpPr/>
            <p:nvPr/>
          </p:nvSpPr>
          <p:spPr>
            <a:xfrm>
              <a:off x="1665560" y="3550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7" name="Elipse 16">
              <a:extLst>
                <a:ext uri="{FF2B5EF4-FFF2-40B4-BE49-F238E27FC236}">
                  <a16:creationId xmlns:a16="http://schemas.microsoft.com/office/drawing/2014/main" id="{BCEF90EF-B060-B673-0CD0-5E5D6D7EC177}"/>
                </a:ext>
              </a:extLst>
            </p:cNvPr>
            <p:cNvSpPr/>
            <p:nvPr/>
          </p:nvSpPr>
          <p:spPr>
            <a:xfrm>
              <a:off x="1567642" y="3317536"/>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Elipse 17">
              <a:extLst>
                <a:ext uri="{FF2B5EF4-FFF2-40B4-BE49-F238E27FC236}">
                  <a16:creationId xmlns:a16="http://schemas.microsoft.com/office/drawing/2014/main" id="{E76E212D-E98B-DD29-371E-84C4C0F8494A}"/>
                </a:ext>
              </a:extLst>
            </p:cNvPr>
            <p:cNvSpPr/>
            <p:nvPr/>
          </p:nvSpPr>
          <p:spPr>
            <a:xfrm>
              <a:off x="1479318" y="3514883"/>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9" name="Elipse 18">
              <a:extLst>
                <a:ext uri="{FF2B5EF4-FFF2-40B4-BE49-F238E27FC236}">
                  <a16:creationId xmlns:a16="http://schemas.microsoft.com/office/drawing/2014/main" id="{0D7D782E-10D3-BCF0-1A0F-69AEEE473FC4}"/>
                </a:ext>
              </a:extLst>
            </p:cNvPr>
            <p:cNvSpPr/>
            <p:nvPr/>
          </p:nvSpPr>
          <p:spPr>
            <a:xfrm>
              <a:off x="1469804" y="3396254"/>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cxnSp>
          <p:nvCxnSpPr>
            <p:cNvPr id="22" name="Conector de Seta Reta 21">
              <a:extLst>
                <a:ext uri="{FF2B5EF4-FFF2-40B4-BE49-F238E27FC236}">
                  <a16:creationId xmlns:a16="http://schemas.microsoft.com/office/drawing/2014/main" id="{85233EB6-7073-F6AB-AC9E-7980DA8B39FF}"/>
                </a:ext>
              </a:extLst>
            </p:cNvPr>
            <p:cNvCxnSpPr/>
            <p:nvPr/>
          </p:nvCxnSpPr>
          <p:spPr>
            <a:xfrm>
              <a:off x="1072823" y="4076130"/>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ector de Seta Reta 22">
              <a:extLst>
                <a:ext uri="{FF2B5EF4-FFF2-40B4-BE49-F238E27FC236}">
                  <a16:creationId xmlns:a16="http://schemas.microsoft.com/office/drawing/2014/main" id="{D6B003EB-F0EC-A72F-64B8-D450EDC631F2}"/>
                </a:ext>
              </a:extLst>
            </p:cNvPr>
            <p:cNvCxnSpPr>
              <a:cxnSpLocks/>
            </p:cNvCxnSpPr>
            <p:nvPr/>
          </p:nvCxnSpPr>
          <p:spPr>
            <a:xfrm rot="16200000" flipV="1">
              <a:off x="279729" y="3283036"/>
              <a:ext cx="15861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CaixaDeTexto 24">
              <a:extLst>
                <a:ext uri="{FF2B5EF4-FFF2-40B4-BE49-F238E27FC236}">
                  <a16:creationId xmlns:a16="http://schemas.microsoft.com/office/drawing/2014/main" id="{11F093D0-FAFE-DEEE-5BD5-32049FEE4116}"/>
                </a:ext>
              </a:extLst>
            </p:cNvPr>
            <p:cNvSpPr txBox="1"/>
            <p:nvPr/>
          </p:nvSpPr>
          <p:spPr>
            <a:xfrm>
              <a:off x="1004844" y="1985470"/>
              <a:ext cx="2119353" cy="461665"/>
            </a:xfrm>
            <a:prstGeom prst="rect">
              <a:avLst/>
            </a:prstGeom>
            <a:noFill/>
          </p:spPr>
          <p:txBody>
            <a:bodyPr wrap="square" rtlCol="0">
              <a:spAutoFit/>
            </a:bodyPr>
            <a:lstStyle/>
            <a:p>
              <a:pPr algn="ctr"/>
              <a:r>
                <a:rPr lang="pt-BR" sz="1200" dirty="0"/>
                <a:t>Distribuição das imagens que ocorrem naturalmente + ruído</a:t>
              </a:r>
            </a:p>
          </p:txBody>
        </p:sp>
        <p:sp>
          <p:nvSpPr>
            <p:cNvPr id="26" name="Elipse 25">
              <a:extLst>
                <a:ext uri="{FF2B5EF4-FFF2-40B4-BE49-F238E27FC236}">
                  <a16:creationId xmlns:a16="http://schemas.microsoft.com/office/drawing/2014/main" id="{3ADBD77D-5F73-A7DC-C08E-5776DF7521E9}"/>
                </a:ext>
              </a:extLst>
            </p:cNvPr>
            <p:cNvSpPr/>
            <p:nvPr/>
          </p:nvSpPr>
          <p:spPr>
            <a:xfrm>
              <a:off x="1072822" y="4341811"/>
              <a:ext cx="72000" cy="72000"/>
            </a:xfrm>
            <a:prstGeom prst="ellipse">
              <a:avLst/>
            </a:prstGeom>
            <a:solidFill>
              <a:srgbClr val="7030A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7" name="CaixaDeTexto 26">
              <a:extLst>
                <a:ext uri="{FF2B5EF4-FFF2-40B4-BE49-F238E27FC236}">
                  <a16:creationId xmlns:a16="http://schemas.microsoft.com/office/drawing/2014/main" id="{A627175C-E39C-735A-CA4B-DF1CB234BE77}"/>
                </a:ext>
              </a:extLst>
            </p:cNvPr>
            <p:cNvSpPr txBox="1"/>
            <p:nvPr/>
          </p:nvSpPr>
          <p:spPr>
            <a:xfrm>
              <a:off x="1132356" y="4252537"/>
              <a:ext cx="1947468" cy="261610"/>
            </a:xfrm>
            <a:prstGeom prst="rect">
              <a:avLst/>
            </a:prstGeom>
            <a:noFill/>
          </p:spPr>
          <p:txBody>
            <a:bodyPr wrap="square" rtlCol="0">
              <a:spAutoFit/>
            </a:bodyPr>
            <a:lstStyle/>
            <a:p>
              <a:r>
                <a:rPr lang="pt-BR" sz="1100" dirty="0"/>
                <a:t>Imagem no espaço de imagens</a:t>
              </a:r>
            </a:p>
          </p:txBody>
        </p:sp>
        <p:sp>
          <p:nvSpPr>
            <p:cNvPr id="21" name="Elipse 20">
              <a:extLst>
                <a:ext uri="{FF2B5EF4-FFF2-40B4-BE49-F238E27FC236}">
                  <a16:creationId xmlns:a16="http://schemas.microsoft.com/office/drawing/2014/main" id="{506C6A08-39CD-2E19-FDDC-CDABC48DD2DC}"/>
                </a:ext>
              </a:extLst>
            </p:cNvPr>
            <p:cNvSpPr/>
            <p:nvPr/>
          </p:nvSpPr>
          <p:spPr>
            <a:xfrm>
              <a:off x="2094980" y="348877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8" name="Elipse 27">
              <a:extLst>
                <a:ext uri="{FF2B5EF4-FFF2-40B4-BE49-F238E27FC236}">
                  <a16:creationId xmlns:a16="http://schemas.microsoft.com/office/drawing/2014/main" id="{E4912888-5D84-6750-BF90-1AF780F6FD78}"/>
                </a:ext>
              </a:extLst>
            </p:cNvPr>
            <p:cNvSpPr/>
            <p:nvPr/>
          </p:nvSpPr>
          <p:spPr>
            <a:xfrm>
              <a:off x="2160324" y="367279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0" name="Elipse 29">
              <a:extLst>
                <a:ext uri="{FF2B5EF4-FFF2-40B4-BE49-F238E27FC236}">
                  <a16:creationId xmlns:a16="http://schemas.microsoft.com/office/drawing/2014/main" id="{8A8DFBCC-6A19-AC53-FECA-D998DC22BB08}"/>
                </a:ext>
              </a:extLst>
            </p:cNvPr>
            <p:cNvSpPr/>
            <p:nvPr/>
          </p:nvSpPr>
          <p:spPr>
            <a:xfrm>
              <a:off x="2307930" y="346009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1" name="Elipse 30">
              <a:extLst>
                <a:ext uri="{FF2B5EF4-FFF2-40B4-BE49-F238E27FC236}">
                  <a16:creationId xmlns:a16="http://schemas.microsoft.com/office/drawing/2014/main" id="{9344FB32-4E1C-5328-0A85-4BD7378AD173}"/>
                </a:ext>
              </a:extLst>
            </p:cNvPr>
            <p:cNvSpPr/>
            <p:nvPr/>
          </p:nvSpPr>
          <p:spPr>
            <a:xfrm>
              <a:off x="1764771" y="31981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2" name="Elipse 31">
              <a:extLst>
                <a:ext uri="{FF2B5EF4-FFF2-40B4-BE49-F238E27FC236}">
                  <a16:creationId xmlns:a16="http://schemas.microsoft.com/office/drawing/2014/main" id="{D111CB95-187E-58D6-0BA0-8D898F23905F}"/>
                </a:ext>
              </a:extLst>
            </p:cNvPr>
            <p:cNvSpPr/>
            <p:nvPr/>
          </p:nvSpPr>
          <p:spPr>
            <a:xfrm>
              <a:off x="1919623" y="315526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3" name="Elipse 32">
              <a:extLst>
                <a:ext uri="{FF2B5EF4-FFF2-40B4-BE49-F238E27FC236}">
                  <a16:creationId xmlns:a16="http://schemas.microsoft.com/office/drawing/2014/main" id="{6A6775D4-4808-98C3-BAA6-4C4CB117AE52}"/>
                </a:ext>
              </a:extLst>
            </p:cNvPr>
            <p:cNvSpPr/>
            <p:nvPr/>
          </p:nvSpPr>
          <p:spPr>
            <a:xfrm>
              <a:off x="2132950" y="32110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4" name="Elipse 33">
              <a:extLst>
                <a:ext uri="{FF2B5EF4-FFF2-40B4-BE49-F238E27FC236}">
                  <a16:creationId xmlns:a16="http://schemas.microsoft.com/office/drawing/2014/main" id="{EB020038-A20B-35AC-DFE8-DF8CB3F31CAF}"/>
                </a:ext>
              </a:extLst>
            </p:cNvPr>
            <p:cNvSpPr/>
            <p:nvPr/>
          </p:nvSpPr>
          <p:spPr>
            <a:xfrm>
              <a:off x="1665560" y="286278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5" name="Elipse 34">
              <a:extLst>
                <a:ext uri="{FF2B5EF4-FFF2-40B4-BE49-F238E27FC236}">
                  <a16:creationId xmlns:a16="http://schemas.microsoft.com/office/drawing/2014/main" id="{CF446663-2BEA-E866-DDA0-420D003499C3}"/>
                </a:ext>
              </a:extLst>
            </p:cNvPr>
            <p:cNvSpPr/>
            <p:nvPr/>
          </p:nvSpPr>
          <p:spPr>
            <a:xfrm>
              <a:off x="1883623" y="293658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6" name="Elipse 35">
              <a:extLst>
                <a:ext uri="{FF2B5EF4-FFF2-40B4-BE49-F238E27FC236}">
                  <a16:creationId xmlns:a16="http://schemas.microsoft.com/office/drawing/2014/main" id="{0B78B968-E48B-7799-5763-ACB468162DD5}"/>
                </a:ext>
              </a:extLst>
            </p:cNvPr>
            <p:cNvSpPr/>
            <p:nvPr/>
          </p:nvSpPr>
          <p:spPr>
            <a:xfrm>
              <a:off x="1798888" y="374479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7" name="Elipse 36">
              <a:extLst>
                <a:ext uri="{FF2B5EF4-FFF2-40B4-BE49-F238E27FC236}">
                  <a16:creationId xmlns:a16="http://schemas.microsoft.com/office/drawing/2014/main" id="{FCBC4811-77FC-6B86-7A58-688A75E39925}"/>
                </a:ext>
              </a:extLst>
            </p:cNvPr>
            <p:cNvSpPr/>
            <p:nvPr/>
          </p:nvSpPr>
          <p:spPr>
            <a:xfrm>
              <a:off x="1994503" y="37384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8" name="Elipse 37">
              <a:extLst>
                <a:ext uri="{FF2B5EF4-FFF2-40B4-BE49-F238E27FC236}">
                  <a16:creationId xmlns:a16="http://schemas.microsoft.com/office/drawing/2014/main" id="{1519FD2A-FBE6-914F-F941-D697AEC6DEB4}"/>
                </a:ext>
              </a:extLst>
            </p:cNvPr>
            <p:cNvSpPr/>
            <p:nvPr/>
          </p:nvSpPr>
          <p:spPr>
            <a:xfrm>
              <a:off x="2214590" y="328860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9" name="Elipse 38">
              <a:extLst>
                <a:ext uri="{FF2B5EF4-FFF2-40B4-BE49-F238E27FC236}">
                  <a16:creationId xmlns:a16="http://schemas.microsoft.com/office/drawing/2014/main" id="{182F42A9-87F4-7123-B887-8174D2770835}"/>
                </a:ext>
              </a:extLst>
            </p:cNvPr>
            <p:cNvSpPr/>
            <p:nvPr/>
          </p:nvSpPr>
          <p:spPr>
            <a:xfrm>
              <a:off x="2205845" y="304939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0" name="Elipse 39">
              <a:extLst>
                <a:ext uri="{FF2B5EF4-FFF2-40B4-BE49-F238E27FC236}">
                  <a16:creationId xmlns:a16="http://schemas.microsoft.com/office/drawing/2014/main" id="{02936449-07AC-CAFB-66DD-007116517D9F}"/>
                </a:ext>
              </a:extLst>
            </p:cNvPr>
            <p:cNvSpPr/>
            <p:nvPr/>
          </p:nvSpPr>
          <p:spPr>
            <a:xfrm>
              <a:off x="1682651" y="369773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1" name="Elipse 40">
              <a:extLst>
                <a:ext uri="{FF2B5EF4-FFF2-40B4-BE49-F238E27FC236}">
                  <a16:creationId xmlns:a16="http://schemas.microsoft.com/office/drawing/2014/main" id="{CF96355E-F413-46AF-7522-D108920D2F85}"/>
                </a:ext>
              </a:extLst>
            </p:cNvPr>
            <p:cNvSpPr/>
            <p:nvPr/>
          </p:nvSpPr>
          <p:spPr>
            <a:xfrm>
              <a:off x="1573184" y="31842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2" name="Elipse 41">
              <a:extLst>
                <a:ext uri="{FF2B5EF4-FFF2-40B4-BE49-F238E27FC236}">
                  <a16:creationId xmlns:a16="http://schemas.microsoft.com/office/drawing/2014/main" id="{4BDC5D93-BD2A-5C3B-5935-9967F8D72250}"/>
                </a:ext>
              </a:extLst>
            </p:cNvPr>
            <p:cNvSpPr/>
            <p:nvPr/>
          </p:nvSpPr>
          <p:spPr>
            <a:xfrm>
              <a:off x="2093417" y="36216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3" name="Elipse 42">
              <a:extLst>
                <a:ext uri="{FF2B5EF4-FFF2-40B4-BE49-F238E27FC236}">
                  <a16:creationId xmlns:a16="http://schemas.microsoft.com/office/drawing/2014/main" id="{F7A5AD0C-838E-20E0-2BD1-3409FEB8B53B}"/>
                </a:ext>
              </a:extLst>
            </p:cNvPr>
            <p:cNvSpPr/>
            <p:nvPr/>
          </p:nvSpPr>
          <p:spPr>
            <a:xfrm>
              <a:off x="1774938" y="297739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4" name="Elipse 43">
              <a:extLst>
                <a:ext uri="{FF2B5EF4-FFF2-40B4-BE49-F238E27FC236}">
                  <a16:creationId xmlns:a16="http://schemas.microsoft.com/office/drawing/2014/main" id="{DB9C09BE-B9F6-0998-052E-9F5A4A7B28B6}"/>
                </a:ext>
              </a:extLst>
            </p:cNvPr>
            <p:cNvSpPr/>
            <p:nvPr/>
          </p:nvSpPr>
          <p:spPr>
            <a:xfrm>
              <a:off x="1780969" y="2801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5" name="Elipse 44">
              <a:extLst>
                <a:ext uri="{FF2B5EF4-FFF2-40B4-BE49-F238E27FC236}">
                  <a16:creationId xmlns:a16="http://schemas.microsoft.com/office/drawing/2014/main" id="{0EA0BBC7-79ED-30E0-015A-FE0F10ED3B9F}"/>
                </a:ext>
              </a:extLst>
            </p:cNvPr>
            <p:cNvSpPr/>
            <p:nvPr/>
          </p:nvSpPr>
          <p:spPr>
            <a:xfrm>
              <a:off x="2057417" y="287335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6" name="Elipse 45">
              <a:extLst>
                <a:ext uri="{FF2B5EF4-FFF2-40B4-BE49-F238E27FC236}">
                  <a16:creationId xmlns:a16="http://schemas.microsoft.com/office/drawing/2014/main" id="{0C115932-CEA8-A4B6-AC78-F483A4A80EAC}"/>
                </a:ext>
              </a:extLst>
            </p:cNvPr>
            <p:cNvSpPr/>
            <p:nvPr/>
          </p:nvSpPr>
          <p:spPr>
            <a:xfrm>
              <a:off x="1433804" y="295013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7" name="Elipse 46">
              <a:extLst>
                <a:ext uri="{FF2B5EF4-FFF2-40B4-BE49-F238E27FC236}">
                  <a16:creationId xmlns:a16="http://schemas.microsoft.com/office/drawing/2014/main" id="{E0B81C4D-D442-06DC-DD0D-341401D19D56}"/>
                </a:ext>
              </a:extLst>
            </p:cNvPr>
            <p:cNvSpPr/>
            <p:nvPr/>
          </p:nvSpPr>
          <p:spPr>
            <a:xfrm>
              <a:off x="1563878" y="302656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8" name="Elipse 47">
              <a:extLst>
                <a:ext uri="{FF2B5EF4-FFF2-40B4-BE49-F238E27FC236}">
                  <a16:creationId xmlns:a16="http://schemas.microsoft.com/office/drawing/2014/main" id="{3E296D5A-BD92-0055-E03A-2FFB071C6CB6}"/>
                </a:ext>
              </a:extLst>
            </p:cNvPr>
            <p:cNvSpPr/>
            <p:nvPr/>
          </p:nvSpPr>
          <p:spPr>
            <a:xfrm>
              <a:off x="1377857" y="316158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9" name="Elipse 48">
              <a:extLst>
                <a:ext uri="{FF2B5EF4-FFF2-40B4-BE49-F238E27FC236}">
                  <a16:creationId xmlns:a16="http://schemas.microsoft.com/office/drawing/2014/main" id="{14C3E7B0-6F62-3991-D450-3898571359E6}"/>
                </a:ext>
              </a:extLst>
            </p:cNvPr>
            <p:cNvSpPr/>
            <p:nvPr/>
          </p:nvSpPr>
          <p:spPr>
            <a:xfrm>
              <a:off x="1313691" y="327687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0" name="Elipse 49">
              <a:extLst>
                <a:ext uri="{FF2B5EF4-FFF2-40B4-BE49-F238E27FC236}">
                  <a16:creationId xmlns:a16="http://schemas.microsoft.com/office/drawing/2014/main" id="{782DA8A1-24A5-DDA6-9816-386E0686E495}"/>
                </a:ext>
              </a:extLst>
            </p:cNvPr>
            <p:cNvSpPr/>
            <p:nvPr/>
          </p:nvSpPr>
          <p:spPr>
            <a:xfrm>
              <a:off x="1345797" y="344571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1" name="Elipse 50">
              <a:extLst>
                <a:ext uri="{FF2B5EF4-FFF2-40B4-BE49-F238E27FC236}">
                  <a16:creationId xmlns:a16="http://schemas.microsoft.com/office/drawing/2014/main" id="{ED6AD83F-B24C-222F-CDB9-A1C0BC22121C}"/>
                </a:ext>
              </a:extLst>
            </p:cNvPr>
            <p:cNvSpPr/>
            <p:nvPr/>
          </p:nvSpPr>
          <p:spPr>
            <a:xfrm>
              <a:off x="1505804" y="36664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2" name="Elipse 51">
              <a:extLst>
                <a:ext uri="{FF2B5EF4-FFF2-40B4-BE49-F238E27FC236}">
                  <a16:creationId xmlns:a16="http://schemas.microsoft.com/office/drawing/2014/main" id="{6F2D41CC-49EA-7F1C-23FF-9BBA6642F9D9}"/>
                </a:ext>
              </a:extLst>
            </p:cNvPr>
            <p:cNvSpPr/>
            <p:nvPr/>
          </p:nvSpPr>
          <p:spPr>
            <a:xfrm>
              <a:off x="1811053" y="362867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3" name="Elipse 52">
              <a:extLst>
                <a:ext uri="{FF2B5EF4-FFF2-40B4-BE49-F238E27FC236}">
                  <a16:creationId xmlns:a16="http://schemas.microsoft.com/office/drawing/2014/main" id="{E147381B-A146-76BA-B18F-A1AA55F24500}"/>
                </a:ext>
              </a:extLst>
            </p:cNvPr>
            <p:cNvSpPr/>
            <p:nvPr/>
          </p:nvSpPr>
          <p:spPr>
            <a:xfrm>
              <a:off x="2008002" y="300546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4" name="Elipse 53">
              <a:extLst>
                <a:ext uri="{FF2B5EF4-FFF2-40B4-BE49-F238E27FC236}">
                  <a16:creationId xmlns:a16="http://schemas.microsoft.com/office/drawing/2014/main" id="{B07ACA03-6096-02CF-723B-C8F910425EF3}"/>
                </a:ext>
              </a:extLst>
            </p:cNvPr>
            <p:cNvSpPr/>
            <p:nvPr/>
          </p:nvSpPr>
          <p:spPr>
            <a:xfrm>
              <a:off x="1486789" y="2837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5" name="Elipse 54">
              <a:extLst>
                <a:ext uri="{FF2B5EF4-FFF2-40B4-BE49-F238E27FC236}">
                  <a16:creationId xmlns:a16="http://schemas.microsoft.com/office/drawing/2014/main" id="{94115761-5B59-8C29-ACBC-8D83FDB429CB}"/>
                </a:ext>
              </a:extLst>
            </p:cNvPr>
            <p:cNvSpPr/>
            <p:nvPr/>
          </p:nvSpPr>
          <p:spPr>
            <a:xfrm>
              <a:off x="1639189" y="29895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6" name="Elipse 55">
              <a:extLst>
                <a:ext uri="{FF2B5EF4-FFF2-40B4-BE49-F238E27FC236}">
                  <a16:creationId xmlns:a16="http://schemas.microsoft.com/office/drawing/2014/main" id="{A4C06EEB-2D0D-0D4D-090B-4BF7E6F81935}"/>
                </a:ext>
              </a:extLst>
            </p:cNvPr>
            <p:cNvSpPr/>
            <p:nvPr/>
          </p:nvSpPr>
          <p:spPr>
            <a:xfrm>
              <a:off x="1725721" y="306097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7" name="Elipse 56">
              <a:extLst>
                <a:ext uri="{FF2B5EF4-FFF2-40B4-BE49-F238E27FC236}">
                  <a16:creationId xmlns:a16="http://schemas.microsoft.com/office/drawing/2014/main" id="{A7C017F2-F51B-A1A5-71E0-1D6B0CE34B31}"/>
                </a:ext>
              </a:extLst>
            </p:cNvPr>
            <p:cNvSpPr/>
            <p:nvPr/>
          </p:nvSpPr>
          <p:spPr>
            <a:xfrm>
              <a:off x="1972002" y="324259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8" name="Elipse 57">
              <a:extLst>
                <a:ext uri="{FF2B5EF4-FFF2-40B4-BE49-F238E27FC236}">
                  <a16:creationId xmlns:a16="http://schemas.microsoft.com/office/drawing/2014/main" id="{9DA4E4DF-0387-BC60-9FAB-7FE359BCA729}"/>
                </a:ext>
              </a:extLst>
            </p:cNvPr>
            <p:cNvSpPr/>
            <p:nvPr/>
          </p:nvSpPr>
          <p:spPr>
            <a:xfrm>
              <a:off x="2106090" y="336050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9" name="Elipse 58">
              <a:extLst>
                <a:ext uri="{FF2B5EF4-FFF2-40B4-BE49-F238E27FC236}">
                  <a16:creationId xmlns:a16="http://schemas.microsoft.com/office/drawing/2014/main" id="{6767E76D-C5A2-EDC9-3FD5-07674B42C5FC}"/>
                </a:ext>
              </a:extLst>
            </p:cNvPr>
            <p:cNvSpPr/>
            <p:nvPr/>
          </p:nvSpPr>
          <p:spPr>
            <a:xfrm>
              <a:off x="2248789" y="359914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0" name="Elipse 59">
              <a:extLst>
                <a:ext uri="{FF2B5EF4-FFF2-40B4-BE49-F238E27FC236}">
                  <a16:creationId xmlns:a16="http://schemas.microsoft.com/office/drawing/2014/main" id="{6203299F-E4D6-15D2-6300-0DC3BA89FBE5}"/>
                </a:ext>
              </a:extLst>
            </p:cNvPr>
            <p:cNvSpPr/>
            <p:nvPr/>
          </p:nvSpPr>
          <p:spPr>
            <a:xfrm>
              <a:off x="1325807" y="3055861"/>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1" name="Elipse 60">
              <a:extLst>
                <a:ext uri="{FF2B5EF4-FFF2-40B4-BE49-F238E27FC236}">
                  <a16:creationId xmlns:a16="http://schemas.microsoft.com/office/drawing/2014/main" id="{3D3AA78C-E2AE-331D-158F-32E340DA9D71}"/>
                </a:ext>
              </a:extLst>
            </p:cNvPr>
            <p:cNvSpPr/>
            <p:nvPr/>
          </p:nvSpPr>
          <p:spPr>
            <a:xfrm>
              <a:off x="1983801" y="344794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2" name="Elipse 61">
              <a:extLst>
                <a:ext uri="{FF2B5EF4-FFF2-40B4-BE49-F238E27FC236}">
                  <a16:creationId xmlns:a16="http://schemas.microsoft.com/office/drawing/2014/main" id="{28767B68-38FE-E605-1FCC-44F5B24C6E28}"/>
                </a:ext>
              </a:extLst>
            </p:cNvPr>
            <p:cNvSpPr/>
            <p:nvPr/>
          </p:nvSpPr>
          <p:spPr>
            <a:xfrm>
              <a:off x="1563878" y="357058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3" name="Elipse 62">
              <a:extLst>
                <a:ext uri="{FF2B5EF4-FFF2-40B4-BE49-F238E27FC236}">
                  <a16:creationId xmlns:a16="http://schemas.microsoft.com/office/drawing/2014/main" id="{FB82E9F9-537D-5182-13B7-368455F17563}"/>
                </a:ext>
              </a:extLst>
            </p:cNvPr>
            <p:cNvSpPr/>
            <p:nvPr/>
          </p:nvSpPr>
          <p:spPr>
            <a:xfrm>
              <a:off x="1361807" y="360658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4" name="Elipse 63">
              <a:extLst>
                <a:ext uri="{FF2B5EF4-FFF2-40B4-BE49-F238E27FC236}">
                  <a16:creationId xmlns:a16="http://schemas.microsoft.com/office/drawing/2014/main" id="{71141369-0B9D-FC43-FCEF-956F43338AF3}"/>
                </a:ext>
              </a:extLst>
            </p:cNvPr>
            <p:cNvSpPr/>
            <p:nvPr/>
          </p:nvSpPr>
          <p:spPr>
            <a:xfrm>
              <a:off x="1661856" y="379802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5" name="Elipse 64">
              <a:extLst>
                <a:ext uri="{FF2B5EF4-FFF2-40B4-BE49-F238E27FC236}">
                  <a16:creationId xmlns:a16="http://schemas.microsoft.com/office/drawing/2014/main" id="{19B0BD64-9282-B451-F134-B4B716EFAC3C}"/>
                </a:ext>
              </a:extLst>
            </p:cNvPr>
            <p:cNvSpPr/>
            <p:nvPr/>
          </p:nvSpPr>
          <p:spPr>
            <a:xfrm>
              <a:off x="2284789" y="31981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6" name="Elipse 65">
              <a:extLst>
                <a:ext uri="{FF2B5EF4-FFF2-40B4-BE49-F238E27FC236}">
                  <a16:creationId xmlns:a16="http://schemas.microsoft.com/office/drawing/2014/main" id="{A4AEAF63-5FF4-0F72-F3D9-590792D448D0}"/>
                </a:ext>
              </a:extLst>
            </p:cNvPr>
            <p:cNvSpPr/>
            <p:nvPr/>
          </p:nvSpPr>
          <p:spPr>
            <a:xfrm>
              <a:off x="1927358" y="27671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7" name="Elipse 66">
              <a:extLst>
                <a:ext uri="{FF2B5EF4-FFF2-40B4-BE49-F238E27FC236}">
                  <a16:creationId xmlns:a16="http://schemas.microsoft.com/office/drawing/2014/main" id="{B7BBBD1D-506A-B5EA-E1B8-20896F6351E4}"/>
                </a:ext>
              </a:extLst>
            </p:cNvPr>
            <p:cNvSpPr/>
            <p:nvPr/>
          </p:nvSpPr>
          <p:spPr>
            <a:xfrm>
              <a:off x="1608569" y="2761481"/>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8" name="Elipse 67">
              <a:extLst>
                <a:ext uri="{FF2B5EF4-FFF2-40B4-BE49-F238E27FC236}">
                  <a16:creationId xmlns:a16="http://schemas.microsoft.com/office/drawing/2014/main" id="{C732A201-093B-4BC7-9C74-990952C0FEC1}"/>
                </a:ext>
              </a:extLst>
            </p:cNvPr>
            <p:cNvSpPr/>
            <p:nvPr/>
          </p:nvSpPr>
          <p:spPr>
            <a:xfrm>
              <a:off x="1455379" y="32470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9" name="Elipse 68">
              <a:extLst>
                <a:ext uri="{FF2B5EF4-FFF2-40B4-BE49-F238E27FC236}">
                  <a16:creationId xmlns:a16="http://schemas.microsoft.com/office/drawing/2014/main" id="{AFE14605-9918-280B-9475-3A337F1AAF8A}"/>
                </a:ext>
              </a:extLst>
            </p:cNvPr>
            <p:cNvSpPr/>
            <p:nvPr/>
          </p:nvSpPr>
          <p:spPr>
            <a:xfrm>
              <a:off x="2195211" y="2926532"/>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0" name="Elipse 69">
              <a:extLst>
                <a:ext uri="{FF2B5EF4-FFF2-40B4-BE49-F238E27FC236}">
                  <a16:creationId xmlns:a16="http://schemas.microsoft.com/office/drawing/2014/main" id="{2601DCFA-6CF2-DD29-5C31-4D645C5C18B8}"/>
                </a:ext>
              </a:extLst>
            </p:cNvPr>
            <p:cNvSpPr/>
            <p:nvPr/>
          </p:nvSpPr>
          <p:spPr>
            <a:xfrm>
              <a:off x="1807355" y="329287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1" name="Elipse 70">
              <a:extLst>
                <a:ext uri="{FF2B5EF4-FFF2-40B4-BE49-F238E27FC236}">
                  <a16:creationId xmlns:a16="http://schemas.microsoft.com/office/drawing/2014/main" id="{518016A4-2728-90CC-BE77-A621F00211FB}"/>
                </a:ext>
              </a:extLst>
            </p:cNvPr>
            <p:cNvSpPr/>
            <p:nvPr/>
          </p:nvSpPr>
          <p:spPr>
            <a:xfrm>
              <a:off x="1607561" y="325687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2" name="Elipse 71">
              <a:extLst>
                <a:ext uri="{FF2B5EF4-FFF2-40B4-BE49-F238E27FC236}">
                  <a16:creationId xmlns:a16="http://schemas.microsoft.com/office/drawing/2014/main" id="{36932865-35D6-7764-CC86-6D209962B600}"/>
                </a:ext>
              </a:extLst>
            </p:cNvPr>
            <p:cNvSpPr/>
            <p:nvPr/>
          </p:nvSpPr>
          <p:spPr>
            <a:xfrm>
              <a:off x="1879355" y="382756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3" name="Elipse 72">
              <a:extLst>
                <a:ext uri="{FF2B5EF4-FFF2-40B4-BE49-F238E27FC236}">
                  <a16:creationId xmlns:a16="http://schemas.microsoft.com/office/drawing/2014/main" id="{F171B02C-2484-0A43-B97E-B4B42EA082CB}"/>
                </a:ext>
              </a:extLst>
            </p:cNvPr>
            <p:cNvSpPr/>
            <p:nvPr/>
          </p:nvSpPr>
          <p:spPr>
            <a:xfrm>
              <a:off x="1922503" y="36575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4" name="Elipse 73">
              <a:extLst>
                <a:ext uri="{FF2B5EF4-FFF2-40B4-BE49-F238E27FC236}">
                  <a16:creationId xmlns:a16="http://schemas.microsoft.com/office/drawing/2014/main" id="{92669AFC-318E-7503-D03C-2A5B665DB920}"/>
                </a:ext>
              </a:extLst>
            </p:cNvPr>
            <p:cNvSpPr/>
            <p:nvPr/>
          </p:nvSpPr>
          <p:spPr>
            <a:xfrm>
              <a:off x="2319084" y="330076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5" name="Elipse 74">
              <a:extLst>
                <a:ext uri="{FF2B5EF4-FFF2-40B4-BE49-F238E27FC236}">
                  <a16:creationId xmlns:a16="http://schemas.microsoft.com/office/drawing/2014/main" id="{544358A4-88ED-231D-3724-284F3E28A543}"/>
                </a:ext>
              </a:extLst>
            </p:cNvPr>
            <p:cNvSpPr/>
            <p:nvPr/>
          </p:nvSpPr>
          <p:spPr>
            <a:xfrm>
              <a:off x="1444947" y="308436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6" name="Elipse 75">
              <a:extLst>
                <a:ext uri="{FF2B5EF4-FFF2-40B4-BE49-F238E27FC236}">
                  <a16:creationId xmlns:a16="http://schemas.microsoft.com/office/drawing/2014/main" id="{3EB54B96-98CB-A351-DA27-53D71C0C2D07}"/>
                </a:ext>
              </a:extLst>
            </p:cNvPr>
            <p:cNvSpPr/>
            <p:nvPr/>
          </p:nvSpPr>
          <p:spPr>
            <a:xfrm>
              <a:off x="1226332" y="3360567"/>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7" name="Elipse 76">
              <a:extLst>
                <a:ext uri="{FF2B5EF4-FFF2-40B4-BE49-F238E27FC236}">
                  <a16:creationId xmlns:a16="http://schemas.microsoft.com/office/drawing/2014/main" id="{522FFDAE-270E-F0DE-657B-DDBA91BF313F}"/>
                </a:ext>
              </a:extLst>
            </p:cNvPr>
            <p:cNvSpPr/>
            <p:nvPr/>
          </p:nvSpPr>
          <p:spPr>
            <a:xfrm>
              <a:off x="1226332" y="315652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8" name="Elipse 77">
              <a:extLst>
                <a:ext uri="{FF2B5EF4-FFF2-40B4-BE49-F238E27FC236}">
                  <a16:creationId xmlns:a16="http://schemas.microsoft.com/office/drawing/2014/main" id="{098D1D4B-7C6D-C867-75D1-10629D2A8D03}"/>
                </a:ext>
              </a:extLst>
            </p:cNvPr>
            <p:cNvSpPr/>
            <p:nvPr/>
          </p:nvSpPr>
          <p:spPr>
            <a:xfrm>
              <a:off x="1697856" y="34709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9" name="Elipse 78">
              <a:extLst>
                <a:ext uri="{FF2B5EF4-FFF2-40B4-BE49-F238E27FC236}">
                  <a16:creationId xmlns:a16="http://schemas.microsoft.com/office/drawing/2014/main" id="{BFAA4E36-0351-E730-054F-F14540852843}"/>
                </a:ext>
              </a:extLst>
            </p:cNvPr>
            <p:cNvSpPr/>
            <p:nvPr/>
          </p:nvSpPr>
          <p:spPr>
            <a:xfrm>
              <a:off x="1869241" y="341105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0" name="Elipse 79">
              <a:extLst>
                <a:ext uri="{FF2B5EF4-FFF2-40B4-BE49-F238E27FC236}">
                  <a16:creationId xmlns:a16="http://schemas.microsoft.com/office/drawing/2014/main" id="{6BC8F2ED-DA52-5019-2A09-722580D9AFD1}"/>
                </a:ext>
              </a:extLst>
            </p:cNvPr>
            <p:cNvSpPr/>
            <p:nvPr/>
          </p:nvSpPr>
          <p:spPr>
            <a:xfrm>
              <a:off x="1530592" y="347078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1" name="Elipse 80">
              <a:extLst>
                <a:ext uri="{FF2B5EF4-FFF2-40B4-BE49-F238E27FC236}">
                  <a16:creationId xmlns:a16="http://schemas.microsoft.com/office/drawing/2014/main" id="{6DE35667-D19F-5578-29E4-2F3B5D02FDB6}"/>
                </a:ext>
              </a:extLst>
            </p:cNvPr>
            <p:cNvSpPr/>
            <p:nvPr/>
          </p:nvSpPr>
          <p:spPr>
            <a:xfrm>
              <a:off x="1803043" y="3118639"/>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2" name="Elipse 81">
              <a:extLst>
                <a:ext uri="{FF2B5EF4-FFF2-40B4-BE49-F238E27FC236}">
                  <a16:creationId xmlns:a16="http://schemas.microsoft.com/office/drawing/2014/main" id="{4A804DE9-1C64-97D6-B227-FD256D027EE2}"/>
                </a:ext>
              </a:extLst>
            </p:cNvPr>
            <p:cNvSpPr/>
            <p:nvPr/>
          </p:nvSpPr>
          <p:spPr>
            <a:xfrm>
              <a:off x="1582772" y="338183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3" name="Elipse 82">
              <a:extLst>
                <a:ext uri="{FF2B5EF4-FFF2-40B4-BE49-F238E27FC236}">
                  <a16:creationId xmlns:a16="http://schemas.microsoft.com/office/drawing/2014/main" id="{5EC2BF27-ACA8-A458-FD45-43CBA16446A9}"/>
                </a:ext>
              </a:extLst>
            </p:cNvPr>
            <p:cNvSpPr/>
            <p:nvPr/>
          </p:nvSpPr>
          <p:spPr>
            <a:xfrm>
              <a:off x="1395637" y="33475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4" name="Elipse 83">
              <a:extLst>
                <a:ext uri="{FF2B5EF4-FFF2-40B4-BE49-F238E27FC236}">
                  <a16:creationId xmlns:a16="http://schemas.microsoft.com/office/drawing/2014/main" id="{E8335541-E43A-63BA-809F-A8BC34AA272E}"/>
                </a:ext>
              </a:extLst>
            </p:cNvPr>
            <p:cNvSpPr/>
            <p:nvPr/>
          </p:nvSpPr>
          <p:spPr>
            <a:xfrm>
              <a:off x="1527878" y="3785155"/>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5" name="Elipse 84">
              <a:extLst>
                <a:ext uri="{FF2B5EF4-FFF2-40B4-BE49-F238E27FC236}">
                  <a16:creationId xmlns:a16="http://schemas.microsoft.com/office/drawing/2014/main" id="{BD876A20-BDD8-41D4-EEAB-948CF769698A}"/>
                </a:ext>
              </a:extLst>
            </p:cNvPr>
            <p:cNvSpPr/>
            <p:nvPr/>
          </p:nvSpPr>
          <p:spPr>
            <a:xfrm>
              <a:off x="2005153" y="354322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6" name="Elipse 85">
              <a:extLst>
                <a:ext uri="{FF2B5EF4-FFF2-40B4-BE49-F238E27FC236}">
                  <a16:creationId xmlns:a16="http://schemas.microsoft.com/office/drawing/2014/main" id="{517ECE05-F239-A756-3C17-980D97839D07}"/>
                </a:ext>
              </a:extLst>
            </p:cNvPr>
            <p:cNvSpPr/>
            <p:nvPr/>
          </p:nvSpPr>
          <p:spPr>
            <a:xfrm>
              <a:off x="1697236" y="3347523"/>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7" name="Elipse 86">
              <a:extLst>
                <a:ext uri="{FF2B5EF4-FFF2-40B4-BE49-F238E27FC236}">
                  <a16:creationId xmlns:a16="http://schemas.microsoft.com/office/drawing/2014/main" id="{8D8E6CF9-3461-BB2B-D830-0801848C29CF}"/>
                </a:ext>
              </a:extLst>
            </p:cNvPr>
            <p:cNvSpPr/>
            <p:nvPr/>
          </p:nvSpPr>
          <p:spPr>
            <a:xfrm>
              <a:off x="1624511" y="311779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8" name="Elipse 87">
              <a:extLst>
                <a:ext uri="{FF2B5EF4-FFF2-40B4-BE49-F238E27FC236}">
                  <a16:creationId xmlns:a16="http://schemas.microsoft.com/office/drawing/2014/main" id="{B7401AB7-71AA-D126-A12D-2B252EFCB29A}"/>
                </a:ext>
              </a:extLst>
            </p:cNvPr>
            <p:cNvSpPr/>
            <p:nvPr/>
          </p:nvSpPr>
          <p:spPr>
            <a:xfrm>
              <a:off x="1803043" y="354854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9" name="Elipse 88">
              <a:extLst>
                <a:ext uri="{FF2B5EF4-FFF2-40B4-BE49-F238E27FC236}">
                  <a16:creationId xmlns:a16="http://schemas.microsoft.com/office/drawing/2014/main" id="{19690208-10DF-67BB-A2C7-D430F7F4C592}"/>
                </a:ext>
              </a:extLst>
            </p:cNvPr>
            <p:cNvSpPr/>
            <p:nvPr/>
          </p:nvSpPr>
          <p:spPr>
            <a:xfrm>
              <a:off x="1922296" y="349955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0" name="Elipse 89">
              <a:extLst>
                <a:ext uri="{FF2B5EF4-FFF2-40B4-BE49-F238E27FC236}">
                  <a16:creationId xmlns:a16="http://schemas.microsoft.com/office/drawing/2014/main" id="{785025AF-209E-CEAA-40CC-29902A4BD127}"/>
                </a:ext>
              </a:extLst>
            </p:cNvPr>
            <p:cNvSpPr/>
            <p:nvPr/>
          </p:nvSpPr>
          <p:spPr>
            <a:xfrm>
              <a:off x="1964206" y="3347136"/>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1" name="Elipse 90">
              <a:extLst>
                <a:ext uri="{FF2B5EF4-FFF2-40B4-BE49-F238E27FC236}">
                  <a16:creationId xmlns:a16="http://schemas.microsoft.com/office/drawing/2014/main" id="{D396E004-40B0-1B24-406C-92699095DFE7}"/>
                </a:ext>
              </a:extLst>
            </p:cNvPr>
            <p:cNvSpPr/>
            <p:nvPr/>
          </p:nvSpPr>
          <p:spPr>
            <a:xfrm>
              <a:off x="2060828" y="317081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2" name="Elipse 91">
              <a:extLst>
                <a:ext uri="{FF2B5EF4-FFF2-40B4-BE49-F238E27FC236}">
                  <a16:creationId xmlns:a16="http://schemas.microsoft.com/office/drawing/2014/main" id="{C4649770-EA99-9B3F-C890-42AB7AEA61F0}"/>
                </a:ext>
              </a:extLst>
            </p:cNvPr>
            <p:cNvSpPr/>
            <p:nvPr/>
          </p:nvSpPr>
          <p:spPr>
            <a:xfrm>
              <a:off x="2193370" y="342354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3" name="Elipse 92">
              <a:extLst>
                <a:ext uri="{FF2B5EF4-FFF2-40B4-BE49-F238E27FC236}">
                  <a16:creationId xmlns:a16="http://schemas.microsoft.com/office/drawing/2014/main" id="{3881F93A-657A-18EC-76E1-BAD30B8080AF}"/>
                </a:ext>
              </a:extLst>
            </p:cNvPr>
            <p:cNvSpPr/>
            <p:nvPr/>
          </p:nvSpPr>
          <p:spPr>
            <a:xfrm>
              <a:off x="1782479" y="289096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4" name="Elipse 93">
              <a:extLst>
                <a:ext uri="{FF2B5EF4-FFF2-40B4-BE49-F238E27FC236}">
                  <a16:creationId xmlns:a16="http://schemas.microsoft.com/office/drawing/2014/main" id="{4B383CD3-5475-9D0C-A936-5A5C7355A0CE}"/>
                </a:ext>
              </a:extLst>
            </p:cNvPr>
            <p:cNvSpPr/>
            <p:nvPr/>
          </p:nvSpPr>
          <p:spPr>
            <a:xfrm>
              <a:off x="2102320" y="301799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5" name="Elipse 94">
              <a:extLst>
                <a:ext uri="{FF2B5EF4-FFF2-40B4-BE49-F238E27FC236}">
                  <a16:creationId xmlns:a16="http://schemas.microsoft.com/office/drawing/2014/main" id="{E1839130-7146-3351-7520-EAF6426306EA}"/>
                </a:ext>
              </a:extLst>
            </p:cNvPr>
            <p:cNvSpPr/>
            <p:nvPr/>
          </p:nvSpPr>
          <p:spPr>
            <a:xfrm>
              <a:off x="1755000" y="2694720"/>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6" name="Elipse 95">
              <a:extLst>
                <a:ext uri="{FF2B5EF4-FFF2-40B4-BE49-F238E27FC236}">
                  <a16:creationId xmlns:a16="http://schemas.microsoft.com/office/drawing/2014/main" id="{F1567CB5-7B29-21B7-0F01-0C0C2F18F911}"/>
                </a:ext>
              </a:extLst>
            </p:cNvPr>
            <p:cNvSpPr/>
            <p:nvPr/>
          </p:nvSpPr>
          <p:spPr>
            <a:xfrm>
              <a:off x="2093417" y="3784808"/>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7" name="CaixaDeTexto 96">
              <a:extLst>
                <a:ext uri="{FF2B5EF4-FFF2-40B4-BE49-F238E27FC236}">
                  <a16:creationId xmlns:a16="http://schemas.microsoft.com/office/drawing/2014/main" id="{C2EC2728-EE4A-12B7-57FA-9C993FA62535}"/>
                </a:ext>
              </a:extLst>
            </p:cNvPr>
            <p:cNvSpPr txBox="1"/>
            <p:nvPr/>
          </p:nvSpPr>
          <p:spPr>
            <a:xfrm>
              <a:off x="1119682" y="4489615"/>
              <a:ext cx="2385517" cy="261610"/>
            </a:xfrm>
            <a:prstGeom prst="rect">
              <a:avLst/>
            </a:prstGeom>
            <a:noFill/>
          </p:spPr>
          <p:txBody>
            <a:bodyPr wrap="square" rtlCol="0">
              <a:spAutoFit/>
            </a:bodyPr>
            <a:lstStyle/>
            <a:p>
              <a:r>
                <a:rPr lang="pt-BR" sz="1100" dirty="0"/>
                <a:t>Imagem no espaço de imagens + ruído</a:t>
              </a:r>
            </a:p>
          </p:txBody>
        </p:sp>
        <p:sp>
          <p:nvSpPr>
            <p:cNvPr id="98" name="Elipse 97">
              <a:extLst>
                <a:ext uri="{FF2B5EF4-FFF2-40B4-BE49-F238E27FC236}">
                  <a16:creationId xmlns:a16="http://schemas.microsoft.com/office/drawing/2014/main" id="{6AE89FAD-04A3-0390-8CBD-193898007B9A}"/>
                </a:ext>
              </a:extLst>
            </p:cNvPr>
            <p:cNvSpPr/>
            <p:nvPr/>
          </p:nvSpPr>
          <p:spPr>
            <a:xfrm>
              <a:off x="1072822" y="4578774"/>
              <a:ext cx="72000" cy="7200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grpSp>
    </p:spTree>
    <p:extLst>
      <p:ext uri="{BB962C8B-B14F-4D97-AF65-F5344CB8AC3E}">
        <p14:creationId xmlns:p14="http://schemas.microsoft.com/office/powerpoint/2010/main" val="2406799780"/>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8551</TotalTime>
  <Words>1501</Words>
  <Application>Microsoft Office PowerPoint</Application>
  <PresentationFormat>Widescreen</PresentationFormat>
  <Paragraphs>110</Paragraphs>
  <Slides>25</Slides>
  <Notes>4</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25</vt:i4>
      </vt:variant>
    </vt:vector>
  </HeadingPairs>
  <TitlesOfParts>
    <vt:vector size="34" baseType="lpstr">
      <vt:lpstr>Arial</vt:lpstr>
      <vt:lpstr>Calibri</vt:lpstr>
      <vt:lpstr>Calibri Light</vt:lpstr>
      <vt:lpstr>Cambria Math</vt:lpstr>
      <vt:lpstr>MonumentGrotesk</vt:lpstr>
      <vt:lpstr>Söhne</vt:lpstr>
      <vt:lpstr>Verdana</vt:lpstr>
      <vt:lpstr>Wingdings</vt:lpstr>
      <vt:lpstr>Tema do Office</vt:lpstr>
      <vt:lpstr>TP558 - Tópicos avançados em Machine Learning: Diffusion Models</vt:lpstr>
      <vt:lpstr>Introdução</vt:lpstr>
      <vt:lpstr>Introdução</vt:lpstr>
      <vt:lpstr>Introdução</vt:lpstr>
      <vt:lpstr>Introdução</vt:lpstr>
      <vt:lpstr>Introdução</vt:lpstr>
      <vt:lpstr>Termodinâmica de não equilíbrio</vt:lpstr>
      <vt:lpstr>Termodinâmica de não equilíbrio</vt:lpstr>
      <vt:lpstr>Termodinâmica de não equilíbrio</vt:lpstr>
      <vt:lpstr>Modelos de difusão</vt:lpstr>
      <vt:lpstr>Processo de difusão direta</vt:lpstr>
      <vt:lpstr>Processo de difusão direta</vt:lpstr>
      <vt:lpstr>Processo de difusão direta</vt:lpstr>
      <vt:lpstr>Processo de difusão reversa</vt:lpstr>
      <vt:lpstr>Processo de difusão reversa</vt:lpstr>
      <vt:lpstr>Apresentação do PowerPoint</vt:lpstr>
      <vt:lpstr>Fundamentação teórica</vt:lpstr>
      <vt:lpstr>Arquitetura e funcionamento</vt:lpstr>
      <vt:lpstr>Treinamento e otimização</vt:lpstr>
      <vt:lpstr>Vantagens e desvantagens</vt:lpstr>
      <vt:lpstr>Exemplo(s) de aplicação</vt:lpstr>
      <vt:lpstr>Comparação com outros algoritmos</vt:lpstr>
      <vt:lpstr>Apresentação do PowerPoint</vt:lpstr>
      <vt:lpstr>Referências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TP555 - Inteligência Artificial e Machine Learning</dc:title>
  <dc:creator>Felipe Augusto Pereira de Figueiredo</dc:creator>
  <cp:lastModifiedBy>Felipe Augusto Pereira de Figueiredo</cp:lastModifiedBy>
  <cp:revision>1795</cp:revision>
  <dcterms:created xsi:type="dcterms:W3CDTF">2020-01-20T13:50:05Z</dcterms:created>
  <dcterms:modified xsi:type="dcterms:W3CDTF">2024-02-21T18:56:32Z</dcterms:modified>
</cp:coreProperties>
</file>

<file path=docProps/thumbnail.jpeg>
</file>